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3" r:id="rId19"/>
    <p:sldId id="293" r:id="rId20"/>
    <p:sldId id="277" r:id="rId21"/>
    <p:sldId id="284" r:id="rId22"/>
    <p:sldId id="334" r:id="rId23"/>
    <p:sldId id="269" r:id="rId24"/>
    <p:sldId id="304" r:id="rId25"/>
    <p:sldId id="335" r:id="rId26"/>
    <p:sldId id="305" r:id="rId27"/>
    <p:sldId id="336" r:id="rId28"/>
    <p:sldId id="307" r:id="rId29"/>
    <p:sldId id="337" r:id="rId30"/>
    <p:sldId id="306" r:id="rId31"/>
    <p:sldId id="338" r:id="rId32"/>
    <p:sldId id="308" r:id="rId33"/>
    <p:sldId id="339" r:id="rId34"/>
    <p:sldId id="270" r:id="rId35"/>
    <p:sldId id="309" r:id="rId36"/>
    <p:sldId id="310" r:id="rId37"/>
    <p:sldId id="311" r:id="rId38"/>
    <p:sldId id="312" r:id="rId39"/>
    <p:sldId id="314" r:id="rId40"/>
    <p:sldId id="313" r:id="rId41"/>
    <p:sldId id="315" r:id="rId42"/>
    <p:sldId id="316" r:id="rId43"/>
    <p:sldId id="317" r:id="rId44"/>
    <p:sldId id="294" r:id="rId45"/>
    <p:sldId id="340" r:id="rId46"/>
    <p:sldId id="318" r:id="rId47"/>
    <p:sldId id="319" r:id="rId48"/>
    <p:sldId id="321" r:id="rId49"/>
    <p:sldId id="322" r:id="rId50"/>
    <p:sldId id="323" r:id="rId51"/>
    <p:sldId id="324" r:id="rId52"/>
    <p:sldId id="288" r:id="rId53"/>
    <p:sldId id="289" r:id="rId54"/>
    <p:sldId id="320" r:id="rId55"/>
    <p:sldId id="274" r:id="rId56"/>
    <p:sldId id="275" r:id="rId57"/>
    <p:sldId id="341" r:id="rId58"/>
    <p:sldId id="342"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16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47691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1710867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278313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Bilal BOUDJEMA</a:t>
            </a:r>
          </a:p>
          <a:p>
            <a:r>
              <a:rPr lang="en-US" dirty="0">
                <a:solidFill>
                  <a:schemeClr val="bg2"/>
                </a:solidFill>
                <a:latin typeface="Abadi" panose="020B0604020104020204" pitchFamily="34" charset="0"/>
                <a:ea typeface="SF Pro" pitchFamily="2" charset="0"/>
                <a:cs typeface="SF Pro" pitchFamily="2" charset="0"/>
              </a:rPr>
              <a:t>06/01/2024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7303" y="1825625"/>
            <a:ext cx="5325989" cy="4839580"/>
          </a:xfrm>
          <a:prstGeom prst="rect">
            <a:avLst/>
          </a:prstGeom>
        </p:spPr>
        <p:txBody>
          <a:bodyPr/>
          <a:lstStyle/>
          <a:p>
            <a:r>
              <a:rPr lang="en-US" sz="2200" dirty="0">
                <a:solidFill>
                  <a:schemeClr val="accent3">
                    <a:lumMod val="25000"/>
                  </a:schemeClr>
                </a:solidFill>
                <a:latin typeface="Abadi" panose="020B0604020104020204" pitchFamily="34" charset="0"/>
              </a:rPr>
              <a:t>Refined raw data to a structured format suitable for analysis.</a:t>
            </a:r>
          </a:p>
          <a:p>
            <a:r>
              <a:rPr lang="en-US" sz="2200" dirty="0">
                <a:solidFill>
                  <a:schemeClr val="accent3">
                    <a:lumMod val="25000"/>
                  </a:schemeClr>
                </a:solidFill>
                <a:latin typeface="Abadi" panose="020B0604020104020204" pitchFamily="34" charset="0"/>
              </a:rPr>
              <a:t>Techniques included outlier detection, missing value imputation, and data type conversion.</a:t>
            </a:r>
          </a:p>
          <a:p>
            <a:r>
              <a:rPr lang="en-US" sz="2200" dirty="0">
                <a:solidFill>
                  <a:schemeClr val="accent3">
                    <a:lumMod val="25000"/>
                  </a:schemeClr>
                </a:solidFill>
                <a:latin typeface="Abadi" panose="020B0604020104020204" pitchFamily="34" charset="0"/>
              </a:rPr>
              <a:t>Performed some Exploratory Data Analysis to search some patterns in data and determine what data would be the label for training ML supervised models.</a:t>
            </a:r>
          </a:p>
          <a:p>
            <a:r>
              <a:rPr lang="en-US" sz="2200" dirty="0">
                <a:solidFill>
                  <a:schemeClr val="accent3">
                    <a:lumMod val="25000"/>
                  </a:schemeClr>
                </a:solidFill>
                <a:latin typeface="Abadi" panose="020B0604020104020204" pitchFamily="34" charset="0"/>
              </a:rPr>
              <a:t>Wrangling steps are documented and can be reviewed on GitHub: </a:t>
            </a:r>
            <a:r>
              <a:rPr lang="en-US" sz="2200" dirty="0">
                <a:solidFill>
                  <a:srgbClr val="0948CB"/>
                </a:solidFill>
                <a:latin typeface="Abadi" panose="020B0604020104020204" pitchFamily="34" charset="0"/>
              </a:rPr>
              <a:t>https://github.com/BilalBoudjema/SpaceX_Falcon_9/blob/main/Data%20Wrangling/Data%20wrangling.ipynb</a:t>
            </a:r>
            <a:endParaRPr lang="en-US" dirty="0">
              <a:solidFill>
                <a:srgbClr val="0948CB"/>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FB46A166-255B-8127-F324-C860F6E1ABC7}"/>
              </a:ext>
            </a:extLst>
          </p:cNvPr>
          <p:cNvPicPr>
            <a:picLocks noChangeAspect="1"/>
          </p:cNvPicPr>
          <p:nvPr/>
        </p:nvPicPr>
        <p:blipFill>
          <a:blip r:embed="rId3"/>
          <a:stretch>
            <a:fillRect/>
          </a:stretch>
        </p:blipFill>
        <p:spPr>
          <a:xfrm>
            <a:off x="5633292" y="2427131"/>
            <a:ext cx="6427529" cy="274481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Utilized bar charts, line graphs, and scatter plots to reveal trends and correlations in launch data.</a:t>
            </a:r>
          </a:p>
          <a:p>
            <a:pPr>
              <a:lnSpc>
                <a:spcPct val="100000"/>
              </a:lnSpc>
              <a:spcBef>
                <a:spcPts val="1400"/>
              </a:spcBef>
            </a:pPr>
            <a:r>
              <a:rPr lang="en-US" sz="2200" dirty="0">
                <a:solidFill>
                  <a:schemeClr val="accent3">
                    <a:lumMod val="25000"/>
                  </a:schemeClr>
                </a:solidFill>
                <a:latin typeface="Abadi"/>
              </a:rPr>
              <a:t>Bar charts showcased frequency of launches, line graphs for temporal trends, and scatter plots for payload vs. outcome correlations.</a:t>
            </a:r>
          </a:p>
          <a:p>
            <a:pPr>
              <a:lnSpc>
                <a:spcPct val="100000"/>
              </a:lnSpc>
              <a:spcBef>
                <a:spcPts val="1400"/>
              </a:spcBef>
            </a:pPr>
            <a:r>
              <a:rPr lang="en-US" sz="2200" dirty="0">
                <a:solidFill>
                  <a:schemeClr val="accent3">
                    <a:lumMod val="25000"/>
                  </a:schemeClr>
                </a:solidFill>
                <a:latin typeface="Abadi"/>
              </a:rPr>
              <a:t>For a detailed walkthrough of our EDA, visit our GitHub repository: </a:t>
            </a:r>
            <a:r>
              <a:rPr lang="en-US" sz="2200" dirty="0">
                <a:solidFill>
                  <a:srgbClr val="0948CB"/>
                </a:solidFill>
                <a:latin typeface="Abadi"/>
              </a:rPr>
              <a:t>https://github.com/BilalBoudjema/SpaceX_Falcon_9/blob/main/Exploratory%20Analysis/Exploratory%20Analysis%20Using%20Pandas%20and%20Matplotlib.ipynb</a:t>
            </a:r>
            <a:endParaRPr lang="en-US" dirty="0">
              <a:solidFill>
                <a:srgbClr val="0948C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Executed SQL queries to filter launch data by year and success rate.</a:t>
            </a:r>
          </a:p>
          <a:p>
            <a:pPr>
              <a:lnSpc>
                <a:spcPct val="100000"/>
              </a:lnSpc>
              <a:spcBef>
                <a:spcPts val="1400"/>
              </a:spcBef>
            </a:pPr>
            <a:r>
              <a:rPr lang="en-US" sz="2200" dirty="0">
                <a:solidFill>
                  <a:schemeClr val="accent3">
                    <a:lumMod val="25000"/>
                  </a:schemeClr>
                </a:solidFill>
                <a:latin typeface="Abadi"/>
              </a:rPr>
              <a:t>Grouped data by payload mass and destination orbit to study launch characteristics.</a:t>
            </a:r>
          </a:p>
          <a:p>
            <a:pPr>
              <a:lnSpc>
                <a:spcPct val="100000"/>
              </a:lnSpc>
              <a:spcBef>
                <a:spcPts val="1400"/>
              </a:spcBef>
            </a:pPr>
            <a:r>
              <a:rPr lang="en-US" sz="2200" dirty="0">
                <a:solidFill>
                  <a:schemeClr val="accent3">
                    <a:lumMod val="25000"/>
                  </a:schemeClr>
                </a:solidFill>
                <a:latin typeface="Abadi"/>
              </a:rPr>
              <a:t>Analyzed correlations between launch outcomes and booster versions.</a:t>
            </a:r>
          </a:p>
          <a:p>
            <a:pPr>
              <a:lnSpc>
                <a:spcPct val="100000"/>
              </a:lnSpc>
              <a:spcBef>
                <a:spcPts val="1400"/>
              </a:spcBef>
            </a:pPr>
            <a:r>
              <a:rPr lang="en-US" sz="2200" dirty="0">
                <a:solidFill>
                  <a:schemeClr val="accent3">
                    <a:lumMod val="25000"/>
                  </a:schemeClr>
                </a:solidFill>
                <a:latin typeface="Abadi"/>
              </a:rPr>
              <a:t>Displaying average payload mass carried by booster version F9 v1.1</a:t>
            </a:r>
          </a:p>
          <a:p>
            <a:pPr>
              <a:lnSpc>
                <a:spcPct val="100000"/>
              </a:lnSpc>
              <a:spcBef>
                <a:spcPts val="1400"/>
              </a:spcBef>
            </a:pPr>
            <a:r>
              <a:rPr lang="en-US" sz="2200" dirty="0">
                <a:solidFill>
                  <a:schemeClr val="accent3">
                    <a:lumMod val="25000"/>
                  </a:schemeClr>
                </a:solidFill>
                <a:latin typeface="Abadi"/>
              </a:rPr>
              <a:t>GitHub repository for the SQL EDA notebook: </a:t>
            </a:r>
            <a:r>
              <a:rPr lang="en-US" sz="2200" dirty="0">
                <a:solidFill>
                  <a:srgbClr val="0948CB"/>
                </a:solidFill>
                <a:latin typeface="Abadi"/>
              </a:rPr>
              <a:t>https://github.com/BilalBoudjema/SpaceX_Falcon_9/blob/main/Exploratory%20Analysis/Exploratory%20Analysis%20Using%20SQL.ipynb</a:t>
            </a:r>
            <a:endParaRPr lang="en-US" dirty="0">
              <a:solidFill>
                <a:srgbClr val="0948CB"/>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markers to pinpoint launch sites for quick reference.</a:t>
            </a:r>
          </a:p>
          <a:p>
            <a:pPr>
              <a:lnSpc>
                <a:spcPct val="100000"/>
              </a:lnSpc>
              <a:spcBef>
                <a:spcPts val="1400"/>
              </a:spcBef>
            </a:pPr>
            <a:r>
              <a:rPr lang="en-US" sz="2200" dirty="0">
                <a:solidFill>
                  <a:schemeClr val="accent3">
                    <a:lumMod val="25000"/>
                  </a:schemeClr>
                </a:solidFill>
                <a:latin typeface="Abadi" panose="020B0604020104020204" pitchFamily="34" charset="0"/>
              </a:rPr>
              <a:t>Circles visualize the range and influence of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Lines connect launch sites to payload destinations, showing trajectories.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features provide context and enhance user engagement.</a:t>
            </a:r>
          </a:p>
          <a:p>
            <a:pPr>
              <a:lnSpc>
                <a:spcPct val="100000"/>
              </a:lnSpc>
              <a:spcBef>
                <a:spcPts val="1400"/>
              </a:spcBef>
            </a:pPr>
            <a:r>
              <a:rPr lang="en-US" sz="2200" dirty="0">
                <a:solidFill>
                  <a:schemeClr val="accent3">
                    <a:lumMod val="25000"/>
                  </a:schemeClr>
                </a:solidFill>
                <a:latin typeface="Abadi" panose="020B0604020104020204" pitchFamily="34" charset="0"/>
              </a:rPr>
              <a:t>GitHub repository with Folium map: </a:t>
            </a:r>
            <a:r>
              <a:rPr lang="en-US" sz="2200" dirty="0">
                <a:solidFill>
                  <a:srgbClr val="0948CB"/>
                </a:solidFill>
                <a:latin typeface="Abadi" panose="020B0604020104020204" pitchFamily="34" charset="0"/>
              </a:rPr>
              <a:t>https://github.com/BilalBoudjema/SpaceX_Falcon_9/blob/main/Interactive%20Visual%20Analytics%20and%20Dashboard/Interactive%20Visual%20Analytics%20with%20Folium.ipynb</a:t>
            </a:r>
            <a:endParaRPr lang="en-US" dirty="0">
              <a:solidFill>
                <a:srgbClr val="0948CB"/>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Incorporated dropdown lists and sliders for dynamic data exploration.</a:t>
            </a:r>
          </a:p>
          <a:p>
            <a:pPr>
              <a:lnSpc>
                <a:spcPct val="100000"/>
              </a:lnSpc>
              <a:spcBef>
                <a:spcPts val="1400"/>
              </a:spcBef>
            </a:pPr>
            <a:r>
              <a:rPr lang="en-US" sz="2200" dirty="0">
                <a:solidFill>
                  <a:schemeClr val="accent3">
                    <a:lumMod val="25000"/>
                  </a:schemeClr>
                </a:solidFill>
                <a:latin typeface="Abadi" panose="020B0604020104020204" pitchFamily="34" charset="0"/>
              </a:rPr>
              <a:t>Integrated pie charts to visualize categorical data distributions.</a:t>
            </a:r>
          </a:p>
          <a:p>
            <a:pPr>
              <a:lnSpc>
                <a:spcPct val="100000"/>
              </a:lnSpc>
              <a:spcBef>
                <a:spcPts val="1400"/>
              </a:spcBef>
            </a:pPr>
            <a:r>
              <a:rPr lang="en-US" sz="2200" dirty="0">
                <a:solidFill>
                  <a:schemeClr val="accent3">
                    <a:lumMod val="25000"/>
                  </a:schemeClr>
                </a:solidFill>
                <a:latin typeface="Abadi" panose="020B0604020104020204" pitchFamily="34" charset="0"/>
              </a:rPr>
              <a:t>Utilized scatter plots to investigate correlations with interactive hover details.</a:t>
            </a:r>
          </a:p>
          <a:p>
            <a:pPr>
              <a:lnSpc>
                <a:spcPct val="100000"/>
              </a:lnSpc>
              <a:spcBef>
                <a:spcPts val="1400"/>
              </a:spcBef>
            </a:pPr>
            <a:r>
              <a:rPr lang="en-US" sz="2200" dirty="0">
                <a:solidFill>
                  <a:schemeClr val="accent3">
                    <a:lumMod val="25000"/>
                  </a:schemeClr>
                </a:solidFill>
                <a:latin typeface="Abadi" panose="020B0604020104020204" pitchFamily="34" charset="0"/>
              </a:rPr>
              <a:t>These interactive components enable stakeholders to filter and find patterns in launch data effectively, aiding in strategic decision-making.</a:t>
            </a:r>
          </a:p>
          <a:p>
            <a:pPr>
              <a:lnSpc>
                <a:spcPct val="100000"/>
              </a:lnSpc>
              <a:spcBef>
                <a:spcPts val="1400"/>
              </a:spcBef>
            </a:pPr>
            <a:r>
              <a:rPr lang="en-US" sz="2200" dirty="0">
                <a:solidFill>
                  <a:schemeClr val="accent3">
                    <a:lumMod val="25000"/>
                  </a:schemeClr>
                </a:solidFill>
                <a:latin typeface="Abadi" panose="020B0604020104020204" pitchFamily="34" charset="0"/>
              </a:rPr>
              <a:t>GitHub repository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 </a:t>
            </a:r>
            <a:r>
              <a:rPr lang="en-US" sz="2200" dirty="0">
                <a:solidFill>
                  <a:srgbClr val="0948CB"/>
                </a:solidFill>
                <a:latin typeface="Abadi" panose="020B0604020104020204" pitchFamily="34" charset="0"/>
              </a:rPr>
              <a:t>https://github.com/BilalBoudjema/SpaceX_Falcon_9/blob/main/Interactive%20Visual%20Analytics%20and%20Dashboard/Plotly%20Dash.py</a:t>
            </a:r>
            <a:endParaRPr lang="en-US" dirty="0">
              <a:solidFill>
                <a:srgbClr val="0948C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A screenshot of a graph&#10;&#10;Description automatically generated">
            <a:extLst>
              <a:ext uri="{FF2B5EF4-FFF2-40B4-BE49-F238E27FC236}">
                <a16:creationId xmlns:a16="http://schemas.microsoft.com/office/drawing/2014/main" id="{7A710567-CBB6-2438-5C97-7F6F411FFA16}"/>
              </a:ext>
            </a:extLst>
          </p:cNvPr>
          <p:cNvPicPr>
            <a:picLocks noChangeAspect="1"/>
          </p:cNvPicPr>
          <p:nvPr/>
        </p:nvPicPr>
        <p:blipFill>
          <a:blip r:embed="rId3"/>
          <a:stretch>
            <a:fillRect/>
          </a:stretch>
        </p:blipFill>
        <p:spPr>
          <a:xfrm>
            <a:off x="1840816" y="1440389"/>
            <a:ext cx="8373989" cy="383779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5A209E0-30DD-6192-243A-EC61FFFFFADB}"/>
              </a:ext>
            </a:extLst>
          </p:cNvPr>
          <p:cNvPicPr>
            <a:picLocks noChangeAspect="1"/>
          </p:cNvPicPr>
          <p:nvPr/>
        </p:nvPicPr>
        <p:blipFill>
          <a:blip r:embed="rId4"/>
          <a:stretch>
            <a:fillRect/>
          </a:stretch>
        </p:blipFill>
        <p:spPr>
          <a:xfrm>
            <a:off x="1840816" y="5417611"/>
            <a:ext cx="8373988" cy="1073205"/>
          </a:xfrm>
          <a:prstGeom prst="rect">
            <a:avLst/>
          </a:prstGeom>
        </p:spPr>
      </p:pic>
    </p:spTree>
    <p:extLst>
      <p:ext uri="{BB962C8B-B14F-4D97-AF65-F5344CB8AC3E}">
        <p14:creationId xmlns:p14="http://schemas.microsoft.com/office/powerpoint/2010/main" val="274219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5702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Developed models using Logistic Regression, Decision Trees, and SVM.</a:t>
            </a:r>
          </a:p>
          <a:p>
            <a:pPr>
              <a:lnSpc>
                <a:spcPct val="100000"/>
              </a:lnSpc>
              <a:spcBef>
                <a:spcPts val="1400"/>
              </a:spcBef>
            </a:pPr>
            <a:r>
              <a:rPr lang="en-US" sz="2200" dirty="0">
                <a:solidFill>
                  <a:schemeClr val="accent3">
                    <a:lumMod val="25000"/>
                  </a:schemeClr>
                </a:solidFill>
                <a:latin typeface="Abadi" panose="020B0604020104020204" pitchFamily="34" charset="0"/>
              </a:rPr>
              <a:t>Evaluated using accuracy, precision, recall, and F1 score metrics.</a:t>
            </a:r>
          </a:p>
          <a:p>
            <a:pPr>
              <a:lnSpc>
                <a:spcPct val="100000"/>
              </a:lnSpc>
              <a:spcBef>
                <a:spcPts val="1400"/>
              </a:spcBef>
            </a:pPr>
            <a:r>
              <a:rPr lang="en-US" sz="2200" dirty="0">
                <a:solidFill>
                  <a:schemeClr val="accent3">
                    <a:lumMod val="25000"/>
                  </a:schemeClr>
                </a:solidFill>
                <a:latin typeface="Abadi" panose="020B0604020104020204" pitchFamily="34" charset="0"/>
              </a:rPr>
              <a:t>Improved models with hyperparameter tuning and feature selection.</a:t>
            </a:r>
          </a:p>
          <a:p>
            <a:pPr>
              <a:lnSpc>
                <a:spcPct val="100000"/>
              </a:lnSpc>
              <a:spcBef>
                <a:spcPts val="1400"/>
              </a:spcBef>
            </a:pPr>
            <a:r>
              <a:rPr lang="en-US" sz="2200" dirty="0">
                <a:solidFill>
                  <a:schemeClr val="accent3">
                    <a:lumMod val="25000"/>
                  </a:schemeClr>
                </a:solidFill>
                <a:latin typeface="Abadi" panose="020B0604020104020204" pitchFamily="34" charset="0"/>
              </a:rPr>
              <a:t>Best model identified through cross-validation and performance metrics.</a:t>
            </a:r>
          </a:p>
          <a:p>
            <a:pPr>
              <a:lnSpc>
                <a:spcPct val="100000"/>
              </a:lnSpc>
              <a:spcBef>
                <a:spcPts val="1400"/>
              </a:spcBef>
            </a:pPr>
            <a:r>
              <a:rPr lang="en-US" sz="2200" dirty="0">
                <a:solidFill>
                  <a:schemeClr val="accent3">
                    <a:lumMod val="25000"/>
                  </a:schemeClr>
                </a:solidFill>
                <a:latin typeface="Abadi" panose="020B0604020104020204" pitchFamily="34" charset="0"/>
              </a:rPr>
              <a:t>GitHub repository with predictive analysis: </a:t>
            </a:r>
            <a:r>
              <a:rPr lang="en-US" sz="2200" dirty="0">
                <a:solidFill>
                  <a:srgbClr val="0948CB"/>
                </a:solidFill>
                <a:latin typeface="Abadi" panose="020B0604020104020204" pitchFamily="34" charset="0"/>
              </a:rPr>
              <a:t>https://github.com/BilalBoudjema/SpaceX_Falcon_9/blob/main/Machine%20Learning%20Prediction/SpaceX%20Machine%20Learning%20Prediction.ipynb</a:t>
            </a:r>
            <a:endParaRPr lang="en-US" dirty="0">
              <a:solidFill>
                <a:srgbClr val="0948C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41304"/>
            <a:ext cx="9116309"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7366FC3D-F031-0825-2E67-DB8611B24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161" y="1890353"/>
            <a:ext cx="5200650"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15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7405"/>
            <a:ext cx="8697668" cy="461816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This scatter plot provides insights into launch site usage and outcomes over time.</a:t>
            </a:r>
          </a:p>
          <a:p>
            <a:pPr>
              <a:lnSpc>
                <a:spcPct val="100000"/>
              </a:lnSpc>
              <a:spcBef>
                <a:spcPts val="1400"/>
              </a:spcBef>
            </a:pPr>
            <a:r>
              <a:rPr lang="en-US" sz="2200" dirty="0">
                <a:solidFill>
                  <a:schemeClr val="accent3">
                    <a:lumMod val="25000"/>
                  </a:schemeClr>
                </a:solidFill>
                <a:latin typeface="Abadi" panose="020B0604020104020204" pitchFamily="34" charset="0"/>
              </a:rPr>
              <a:t>Blue dots (Class 0) may represent unsuccessful landings, while orange dots (Class 1) indicate successful ones.</a:t>
            </a:r>
          </a:p>
          <a:p>
            <a:pPr>
              <a:lnSpc>
                <a:spcPct val="100000"/>
              </a:lnSpc>
              <a:spcBef>
                <a:spcPts val="1400"/>
              </a:spcBef>
            </a:pPr>
            <a:r>
              <a:rPr lang="en-US" sz="2200" dirty="0">
                <a:solidFill>
                  <a:schemeClr val="accent3">
                    <a:lumMod val="25000"/>
                  </a:schemeClr>
                </a:solidFill>
                <a:latin typeface="Abadi" panose="020B0604020104020204" pitchFamily="34" charset="0"/>
              </a:rPr>
              <a:t>The distribution of dots shows how launch frequency and success rates at each site have evolved across flights.</a:t>
            </a:r>
          </a:p>
          <a:p>
            <a:pPr>
              <a:lnSpc>
                <a:spcPct val="100000"/>
              </a:lnSpc>
              <a:spcBef>
                <a:spcPts val="1400"/>
              </a:spcBef>
            </a:pPr>
            <a:r>
              <a:rPr lang="en-US" sz="2200" dirty="0">
                <a:solidFill>
                  <a:schemeClr val="accent3">
                    <a:lumMod val="25000"/>
                  </a:schemeClr>
                </a:solidFill>
                <a:latin typeface="Abadi" panose="020B0604020104020204" pitchFamily="34" charset="0"/>
              </a:rPr>
              <a:t>The visual trend suggests an increasing success rate as the flight number increases, especially noticeable at the Kennedy Space Center (KSC LC 39A).</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9533"/>
            <a:ext cx="11084138"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AA23D078-31F9-E9B1-8280-5ACCBBD16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49" y="1947863"/>
            <a:ext cx="101155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5"/>
            <a:ext cx="11249391" cy="450236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explanations : </a:t>
            </a:r>
          </a:p>
          <a:p>
            <a:pPr>
              <a:lnSpc>
                <a:spcPct val="100000"/>
              </a:lnSpc>
              <a:spcBef>
                <a:spcPts val="1400"/>
              </a:spcBef>
            </a:pPr>
            <a:r>
              <a:rPr lang="en-US" sz="2200" dirty="0">
                <a:solidFill>
                  <a:schemeClr val="accent3">
                    <a:lumMod val="25000"/>
                  </a:schemeClr>
                </a:solidFill>
                <a:latin typeface="Abadi" panose="020B0604020104020204" pitchFamily="34" charset="0"/>
              </a:rPr>
              <a:t>This scatter plot illustrates the relationship between the mass of payloads and their corresponding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Each dot represents a specific launch, with its color indicating the class of the launch outcome: blue for class 0 (unsuccessful) and orange for class 1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plot may show if there's a trend or pattern in the payload capacities that different launch sites can handle and how this correlates with the success of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Analyzing the distribution of payload masses across different sites can provide insights into site specialization or preferred payload ranges.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206509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8052"/>
            <a:ext cx="11073122"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7E07942F-FCB5-102D-EB8F-75D0ADD25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937101"/>
            <a:ext cx="4962525"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10934"/>
            <a:ext cx="10885835" cy="471463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E</a:t>
            </a:r>
            <a:r>
              <a:rPr lang="en-US" sz="2200" dirty="0" err="1">
                <a:solidFill>
                  <a:schemeClr val="accent3">
                    <a:lumMod val="25000"/>
                  </a:schemeClr>
                </a:solidFill>
                <a:latin typeface="Abadi" panose="020B0604020104020204" pitchFamily="34" charset="0"/>
              </a:rPr>
              <a:t>xplanations</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This bar chart presents the success rate of SpaceX launches across different orbit types.</a:t>
            </a:r>
          </a:p>
          <a:p>
            <a:pPr>
              <a:lnSpc>
                <a:spcPct val="100000"/>
              </a:lnSpc>
              <a:spcBef>
                <a:spcPts val="1400"/>
              </a:spcBef>
            </a:pPr>
            <a:r>
              <a:rPr lang="en-US" sz="2200" dirty="0">
                <a:solidFill>
                  <a:schemeClr val="accent3">
                    <a:lumMod val="25000"/>
                  </a:schemeClr>
                </a:solidFill>
                <a:latin typeface="Abadi" panose="020B0604020104020204" pitchFamily="34" charset="0"/>
              </a:rPr>
              <a:t>Each bar represents the proportion of successful launches to total launches for orbits like GTO, ISS, LEO, etc.</a:t>
            </a:r>
          </a:p>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rates are observed for missions to SSO (Sun-Synchronous Orbit) and VLEO (Very Low Earth Orbit), indicating a proficiency in these mission profiles.</a:t>
            </a:r>
          </a:p>
          <a:p>
            <a:pPr>
              <a:lnSpc>
                <a:spcPct val="100000"/>
              </a:lnSpc>
              <a:spcBef>
                <a:spcPts val="1400"/>
              </a:spcBef>
            </a:pPr>
            <a:r>
              <a:rPr lang="en-US" sz="2200" dirty="0">
                <a:solidFill>
                  <a:schemeClr val="accent3">
                    <a:lumMod val="25000"/>
                  </a:schemeClr>
                </a:solidFill>
                <a:latin typeface="Abadi" panose="020B0604020104020204" pitchFamily="34" charset="0"/>
              </a:rPr>
              <a:t>The chart suggests that certain orbits may have more reliable launch outcomes, which could inform strategic decisions for mission planning.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1727523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20609"/>
            <a:ext cx="10918885"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0C6597E0-054E-45D3-D184-8199389AA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05" y="1640382"/>
            <a:ext cx="1015365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8294"/>
            <a:ext cx="10687961" cy="4383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This scatter plot maps out each SpaceX flight against various orbit types, color-coded by mission outcome class.</a:t>
            </a:r>
          </a:p>
          <a:p>
            <a:pPr>
              <a:lnSpc>
                <a:spcPct val="100000"/>
              </a:lnSpc>
              <a:spcBef>
                <a:spcPts val="1400"/>
              </a:spcBef>
            </a:pPr>
            <a:r>
              <a:rPr lang="en-US" sz="2200" dirty="0">
                <a:solidFill>
                  <a:schemeClr val="accent3">
                    <a:lumMod val="25000"/>
                  </a:schemeClr>
                </a:solidFill>
                <a:latin typeface="Abadi" panose="020B0604020104020204" pitchFamily="34" charset="0"/>
              </a:rPr>
              <a:t>Blue dots (Class 0) may indicate unsuccessful missions, while orange dots (Class 1) represent successful ones.</a:t>
            </a:r>
          </a:p>
          <a:p>
            <a:pPr>
              <a:lnSpc>
                <a:spcPct val="100000"/>
              </a:lnSpc>
              <a:spcBef>
                <a:spcPts val="1400"/>
              </a:spcBef>
            </a:pPr>
            <a:r>
              <a:rPr lang="en-US" sz="2200" dirty="0">
                <a:solidFill>
                  <a:schemeClr val="accent3">
                    <a:lumMod val="25000"/>
                  </a:schemeClr>
                </a:solidFill>
                <a:latin typeface="Abadi" panose="020B0604020104020204" pitchFamily="34" charset="0"/>
              </a:rPr>
              <a:t>The spread of points across the flight numbers provides insight into the frequency of missions to each orbit type and their corresponding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By analyzing the plot, we can deduce which orbits have seen more activity and which ones have a higher success frequency, which could be essential for planning future missions.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280450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8351"/>
            <a:ext cx="10515600"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32FC2379-494A-1628-DF77-6C9F570B3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64" y="1954117"/>
            <a:ext cx="1015365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2193"/>
            <a:ext cx="10515599" cy="468216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This scatter plot depicts the progression of SpaceX flights across different orbit types.</a:t>
            </a:r>
          </a:p>
          <a:p>
            <a:pPr>
              <a:lnSpc>
                <a:spcPct val="100000"/>
              </a:lnSpc>
              <a:spcBef>
                <a:spcPts val="1400"/>
              </a:spcBef>
            </a:pPr>
            <a:r>
              <a:rPr lang="en-US" sz="2200" dirty="0">
                <a:solidFill>
                  <a:schemeClr val="accent3">
                    <a:lumMod val="25000"/>
                  </a:schemeClr>
                </a:solidFill>
                <a:latin typeface="Abadi" panose="020B0604020104020204" pitchFamily="34" charset="0"/>
              </a:rPr>
              <a:t>Each dot represents a launch, with the flight number on the x-axis and the orbit type on the y-axis.</a:t>
            </a:r>
          </a:p>
          <a:p>
            <a:pPr>
              <a:lnSpc>
                <a:spcPct val="100000"/>
              </a:lnSpc>
              <a:spcBef>
                <a:spcPts val="1400"/>
              </a:spcBef>
            </a:pPr>
            <a:r>
              <a:rPr lang="en-US" sz="2200" dirty="0">
                <a:solidFill>
                  <a:schemeClr val="accent3">
                    <a:lumMod val="25000"/>
                  </a:schemeClr>
                </a:solidFill>
                <a:latin typeface="Abadi" panose="020B0604020104020204" pitchFamily="34" charset="0"/>
              </a:rPr>
              <a:t>The color of the dots indicates the class of the outcome, with blue representing Class 0 (unsuccessful) and orange representing Class 1 (successful).</a:t>
            </a:r>
          </a:p>
          <a:p>
            <a:pPr>
              <a:lnSpc>
                <a:spcPct val="100000"/>
              </a:lnSpc>
              <a:spcBef>
                <a:spcPts val="1400"/>
              </a:spcBef>
            </a:pPr>
            <a:r>
              <a:rPr lang="en-US" sz="2200" dirty="0">
                <a:solidFill>
                  <a:schemeClr val="accent3">
                    <a:lumMod val="25000"/>
                  </a:schemeClr>
                </a:solidFill>
                <a:latin typeface="Abadi" panose="020B0604020104020204" pitchFamily="34" charset="0"/>
              </a:rPr>
              <a:t>Patterns in the scatter plot may suggest how frequently certain orbit types are targeted and how success rates vary with flight experience.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189565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1298576"/>
            <a:ext cx="1051559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of yearly average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420E18D7-59D7-96B2-9D19-AFDED286F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847625"/>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3210"/>
            <a:ext cx="11227358" cy="498400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methodologies :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Data Collection</a:t>
            </a:r>
            <a:r>
              <a:rPr lang="en-US" sz="2200" dirty="0">
                <a:solidFill>
                  <a:schemeClr val="accent3">
                    <a:lumMod val="25000"/>
                  </a:schemeClr>
                </a:solidFill>
                <a:latin typeface="Abadi" panose="020B0604020104020204" pitchFamily="34" charset="0"/>
              </a:rPr>
              <a:t>: SpaceX REST API, web scraping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Data Wrangling</a:t>
            </a:r>
            <a:r>
              <a:rPr lang="en-US" sz="2200" dirty="0">
                <a:solidFill>
                  <a:schemeClr val="accent3">
                    <a:lumMod val="25000"/>
                  </a:schemeClr>
                </a:solidFill>
                <a:latin typeface="Abadi" panose="020B0604020104020204" pitchFamily="34" charset="0"/>
              </a:rPr>
              <a:t>: Cleaning, imputing missing values in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EDA</a:t>
            </a:r>
            <a:r>
              <a:rPr lang="en-US" sz="2200" dirty="0">
                <a:solidFill>
                  <a:schemeClr val="accent3">
                    <a:lumMod val="25000"/>
                  </a:schemeClr>
                </a:solidFill>
                <a:latin typeface="Abadi" panose="020B0604020104020204" pitchFamily="34" charset="0"/>
              </a:rPr>
              <a:t>: SQL queries, statistical analysis of launch data.</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Visual Analytics</a:t>
            </a:r>
            <a:r>
              <a:rPr lang="en-US" sz="2200" dirty="0">
                <a:solidFill>
                  <a:schemeClr val="accent3">
                    <a:lumMod val="25000"/>
                  </a:schemeClr>
                </a:solidFill>
                <a:latin typeface="Abadi" panose="020B0604020104020204" pitchFamily="34" charset="0"/>
              </a:rPr>
              <a:t>: Interactive maps and dashboards using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Predictive Analysis</a:t>
            </a:r>
            <a:r>
              <a:rPr lang="en-US" sz="2200" dirty="0">
                <a:solidFill>
                  <a:schemeClr val="accent3">
                    <a:lumMod val="25000"/>
                  </a:schemeClr>
                </a:solidFill>
                <a:latin typeface="Abadi" panose="020B0604020104020204" pitchFamily="34" charset="0"/>
              </a:rPr>
              <a:t>: ML models (Logistic Regression, SVM, Decision Trees, KNN) for first-stage landing prediction.</a:t>
            </a:r>
          </a:p>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Key Results: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Data Insights</a:t>
            </a:r>
            <a:r>
              <a:rPr lang="en-US" sz="2200" dirty="0">
                <a:solidFill>
                  <a:schemeClr val="accent3">
                    <a:lumMod val="25000"/>
                  </a:schemeClr>
                </a:solidFill>
                <a:latin typeface="Abadi" panose="020B0604020104020204" pitchFamily="34" charset="0"/>
              </a:rPr>
              <a:t>: Identified factors affecting launch success; trends in launch frequency and success rates.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Model Performance</a:t>
            </a:r>
            <a:r>
              <a:rPr lang="en-US" sz="2200" dirty="0">
                <a:solidFill>
                  <a:schemeClr val="accent3">
                    <a:lumMod val="25000"/>
                  </a:schemeClr>
                </a:solidFill>
                <a:latin typeface="Abadi" panose="020B0604020104020204" pitchFamily="34" charset="0"/>
              </a:rPr>
              <a:t>: Highest accuracy model at [X]% for landing predictions.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Operational Insights</a:t>
            </a:r>
            <a:r>
              <a:rPr lang="en-US" sz="2200" dirty="0">
                <a:solidFill>
                  <a:schemeClr val="accent3">
                    <a:lumMod val="25000"/>
                  </a:schemeClr>
                </a:solidFill>
                <a:latin typeface="Abadi" panose="020B0604020104020204" pitchFamily="34" charset="0"/>
              </a:rPr>
              <a:t>: Recommendations for launch planning, payload optimization.</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Dashboards:</a:t>
            </a:r>
            <a:r>
              <a:rPr lang="en-US" sz="2200" dirty="0">
                <a:solidFill>
                  <a:schemeClr val="accent3">
                    <a:lumMod val="25000"/>
                  </a:schemeClr>
                </a:solidFill>
                <a:latin typeface="Abadi" panose="020B0604020104020204" pitchFamily="34" charset="0"/>
              </a:rPr>
              <a:t> Interactive tools for real-time data exploration and decision-making.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mc:AlternateContent xmlns:mc="http://schemas.openxmlformats.org/markup-compatibility/2006" xmlns:p14="http://schemas.microsoft.com/office/powerpoint/2010/main">
    <mc:Choice Requires="p14">
      <p:transition spd="slow" p14:dur="2000" advTm="4192"/>
    </mc:Choice>
    <mc:Fallback xmlns="">
      <p:transition spd="slow" advTm="419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9991"/>
            <a:ext cx="10515599" cy="451691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This line chart illustrates the trend in SpaceX's launch success rates from 2010 through 2020.</a:t>
            </a:r>
          </a:p>
          <a:p>
            <a:pPr>
              <a:lnSpc>
                <a:spcPct val="100000"/>
              </a:lnSpc>
              <a:spcBef>
                <a:spcPts val="1400"/>
              </a:spcBef>
            </a:pPr>
            <a:r>
              <a:rPr lang="en-US" sz="2200" dirty="0">
                <a:solidFill>
                  <a:schemeClr val="accent3">
                    <a:lumMod val="25000"/>
                  </a:schemeClr>
                </a:solidFill>
                <a:latin typeface="Abadi" panose="020B0604020104020204" pitchFamily="34" charset="0"/>
              </a:rPr>
              <a:t>The y-axis represents the success rate, while the x-axis corresponds to the year.</a:t>
            </a:r>
          </a:p>
          <a:p>
            <a:pPr>
              <a:lnSpc>
                <a:spcPct val="100000"/>
              </a:lnSpc>
              <a:spcBef>
                <a:spcPts val="1400"/>
              </a:spcBef>
            </a:pPr>
            <a:r>
              <a:rPr lang="en-US" sz="2200" dirty="0">
                <a:solidFill>
                  <a:schemeClr val="accent3">
                    <a:lumMod val="25000"/>
                  </a:schemeClr>
                </a:solidFill>
                <a:latin typeface="Abadi" panose="020B0604020104020204" pitchFamily="34" charset="0"/>
              </a:rPr>
              <a:t>The shaded area around the line may represent the confidence interval or variance in the success rate data.</a:t>
            </a:r>
          </a:p>
          <a:p>
            <a:pPr>
              <a:lnSpc>
                <a:spcPct val="100000"/>
              </a:lnSpc>
              <a:spcBef>
                <a:spcPts val="1400"/>
              </a:spcBef>
            </a:pPr>
            <a:r>
              <a:rPr lang="en-US" sz="2200" dirty="0">
                <a:solidFill>
                  <a:schemeClr val="accent3">
                    <a:lumMod val="25000"/>
                  </a:schemeClr>
                </a:solidFill>
                <a:latin typeface="Abadi" panose="020B0604020104020204" pitchFamily="34" charset="0"/>
              </a:rPr>
              <a:t>The overall upward trend suggests improving reliability and success in SpaceX launches over time, with some fluctuations that may correspond to periods of technological change or operational scaling.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4058297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2217" y="1825624"/>
            <a:ext cx="5994347" cy="469636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An SQL query to extract unique launch site names from the SpaceX database.</a:t>
            </a:r>
          </a:p>
          <a:p>
            <a:pPr>
              <a:lnSpc>
                <a:spcPct val="100000"/>
              </a:lnSpc>
              <a:spcBef>
                <a:spcPts val="1400"/>
              </a:spcBef>
            </a:pPr>
            <a:r>
              <a:rPr lang="en-US" sz="2200" dirty="0">
                <a:solidFill>
                  <a:schemeClr val="accent3">
                    <a:lumMod val="25000"/>
                  </a:schemeClr>
                </a:solidFill>
                <a:latin typeface="Abadi" panose="020B0604020104020204" pitchFamily="34" charset="0"/>
              </a:rPr>
              <a:t>The query SELECT DISTINCT(</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 LIMIT 5; lists distinct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a:t>
            </a:r>
          </a:p>
          <a:p>
            <a:pPr>
              <a:lnSpc>
                <a:spcPct val="100000"/>
              </a:lnSpc>
              <a:spcBef>
                <a:spcPts val="1400"/>
              </a:spcBef>
            </a:pPr>
            <a:r>
              <a:rPr lang="en-US" sz="2200" dirty="0">
                <a:solidFill>
                  <a:schemeClr val="accent3">
                    <a:lumMod val="25000"/>
                  </a:schemeClr>
                </a:solidFill>
                <a:latin typeface="Abadi" panose="020B0604020104020204" pitchFamily="34" charset="0"/>
              </a:rPr>
              <a:t>Results display major launch sites used by SpaceX, including CCAFS LC-40, VAFB SLC-4E, and KSC LC-39A.</a:t>
            </a:r>
          </a:p>
          <a:p>
            <a:pPr>
              <a:lnSpc>
                <a:spcPct val="100000"/>
              </a:lnSpc>
              <a:spcBef>
                <a:spcPts val="1400"/>
              </a:spcBef>
            </a:pPr>
            <a:r>
              <a:rPr lang="en-US" sz="2200" dirty="0">
                <a:solidFill>
                  <a:schemeClr val="accent3">
                    <a:lumMod val="25000"/>
                  </a:schemeClr>
                </a:solidFill>
                <a:latin typeface="Abadi" panose="020B0604020104020204" pitchFamily="34" charset="0"/>
              </a:rPr>
              <a:t>Note: The same site 'CCAFS LC-40' appears twice due to the LIMIT 5 clause in the query, which might not be necessary for distinct values.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EE08F4-2492-5A08-4383-501A75095FF5}"/>
              </a:ext>
            </a:extLst>
          </p:cNvPr>
          <p:cNvPicPr>
            <a:picLocks noChangeAspect="1"/>
          </p:cNvPicPr>
          <p:nvPr/>
        </p:nvPicPr>
        <p:blipFill>
          <a:blip r:embed="rId3"/>
          <a:stretch>
            <a:fillRect/>
          </a:stretch>
        </p:blipFill>
        <p:spPr>
          <a:xfrm>
            <a:off x="6316338" y="2225431"/>
            <a:ext cx="5875662" cy="26624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5076"/>
            <a:ext cx="9745589" cy="310077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Query result with a short explanation :</a:t>
            </a:r>
          </a:p>
          <a:p>
            <a:pPr>
              <a:lnSpc>
                <a:spcPct val="100000"/>
              </a:lnSpc>
              <a:spcBef>
                <a:spcPts val="1400"/>
              </a:spcBef>
            </a:pPr>
            <a:r>
              <a:rPr lang="en-US" sz="2200" dirty="0">
                <a:solidFill>
                  <a:schemeClr val="accent3">
                    <a:lumMod val="25000"/>
                  </a:schemeClr>
                </a:solidFill>
                <a:latin typeface="Abadi" panose="020B0604020104020204" pitchFamily="34" charset="0"/>
              </a:rPr>
              <a:t>The SQL command SELECT * FROM SPACEXTBL WHERE LAUNCH_SITE LIKE 'CCA%' LIMIT 5; retrieves the first five records matching the criteria.</a:t>
            </a:r>
          </a:p>
          <a:p>
            <a:pPr>
              <a:lnSpc>
                <a:spcPct val="100000"/>
              </a:lnSpc>
              <a:spcBef>
                <a:spcPts val="1400"/>
              </a:spcBef>
            </a:pPr>
            <a:r>
              <a:rPr lang="en-US" sz="2200" dirty="0">
                <a:solidFill>
                  <a:schemeClr val="accent3">
                    <a:lumMod val="25000"/>
                  </a:schemeClr>
                </a:solidFill>
                <a:latin typeface="Abadi" panose="020B0604020104020204" pitchFamily="34" charset="0"/>
              </a:rPr>
              <a:t>The results table displays detailed launch information for these specific sites, including dates, payload masses, orbits, and outcomes.</a:t>
            </a:r>
          </a:p>
          <a:p>
            <a:pPr>
              <a:lnSpc>
                <a:spcPct val="100000"/>
              </a:lnSpc>
              <a:spcBef>
                <a:spcPts val="1400"/>
              </a:spcBef>
            </a:pPr>
            <a:r>
              <a:rPr lang="en-US" sz="2200" dirty="0">
                <a:solidFill>
                  <a:schemeClr val="accent3">
                    <a:lumMod val="25000"/>
                  </a:schemeClr>
                </a:solidFill>
                <a:latin typeface="Abadi" panose="020B0604020104020204" pitchFamily="34" charset="0"/>
              </a:rPr>
              <a:t>Notably, all displayed records pertain to the CCAFS LC-40 site, which has hosted a range of missions with varying payloads and outcomes.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8ED5273-9627-0211-BFCD-22EDC09DB160}"/>
              </a:ext>
            </a:extLst>
          </p:cNvPr>
          <p:cNvPicPr>
            <a:picLocks noChangeAspect="1"/>
          </p:cNvPicPr>
          <p:nvPr/>
        </p:nvPicPr>
        <p:blipFill>
          <a:blip r:embed="rId3"/>
          <a:stretch>
            <a:fillRect/>
          </a:stretch>
        </p:blipFill>
        <p:spPr>
          <a:xfrm>
            <a:off x="438150" y="4737253"/>
            <a:ext cx="11315700" cy="19713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86467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short explanation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SQL query SELECT SUM(PAYLOAD_MASS_KG) FROM SPACEXTBL WHERE Customer = 'NASA (CRS)'; calculates the cumulative mass of payloads SpaceX has launched for NASA CRS missions.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 45596 kg, represents the total mass of all payloads carried to space under the CRS program.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metric highlights the significant cargo SpaceX has transported to support NASA's operations, underscoring their contribution to space resupply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5363C6D-320C-A8B2-92A2-1D7A939BD2DD}"/>
              </a:ext>
            </a:extLst>
          </p:cNvPr>
          <p:cNvPicPr>
            <a:picLocks noChangeAspect="1"/>
          </p:cNvPicPr>
          <p:nvPr/>
        </p:nvPicPr>
        <p:blipFill>
          <a:blip r:embed="rId3"/>
          <a:stretch>
            <a:fillRect/>
          </a:stretch>
        </p:blipFill>
        <p:spPr>
          <a:xfrm>
            <a:off x="7802004" y="1563090"/>
            <a:ext cx="4283500" cy="22312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1007"/>
            <a:ext cx="9745589" cy="486595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short explanation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SQL query SELECT AVG(PAYLOAD_MASS_KG) FROM SPACEXTBL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 was executed to determine the average mass of payloads carried by the Falcon 9 version 1.1 booster.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result indicates that the average payload mass for this booster version is approximately 2984.4 kilograms.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figure helps in understanding the lifting capabilities of the Falcon 9 v1.1 variant, contributing to payload planning and mission design for future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378355F-96C1-D037-F98C-4F5184F06B1A}"/>
              </a:ext>
            </a:extLst>
          </p:cNvPr>
          <p:cNvPicPr>
            <a:picLocks noChangeAspect="1"/>
          </p:cNvPicPr>
          <p:nvPr/>
        </p:nvPicPr>
        <p:blipFill>
          <a:blip r:embed="rId3"/>
          <a:stretch>
            <a:fillRect/>
          </a:stretch>
        </p:blipFill>
        <p:spPr>
          <a:xfrm>
            <a:off x="5257799" y="4642118"/>
            <a:ext cx="5257800" cy="18097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5923"/>
            <a:ext cx="9745589" cy="3208134"/>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A</a:t>
            </a:r>
            <a:r>
              <a:rPr lang="en-US" sz="2200" dirty="0">
                <a:solidFill>
                  <a:schemeClr val="accent3">
                    <a:lumMod val="25000"/>
                  </a:schemeClr>
                </a:solidFill>
                <a:latin typeface="Abadi" panose="020B0604020104020204" pitchFamily="34" charset="0"/>
              </a:rPr>
              <a:t> short explanation :</a:t>
            </a:r>
          </a:p>
          <a:p>
            <a:pPr>
              <a:lnSpc>
                <a:spcPct val="100000"/>
              </a:lnSpc>
              <a:spcBef>
                <a:spcPts val="1400"/>
              </a:spcBef>
            </a:pPr>
            <a:r>
              <a:rPr lang="en-US" sz="2200" dirty="0">
                <a:solidFill>
                  <a:schemeClr val="accent3">
                    <a:lumMod val="25000"/>
                  </a:schemeClr>
                </a:solidFill>
                <a:latin typeface="Abadi" panose="020B0604020104020204" pitchFamily="34" charset="0"/>
              </a:rPr>
              <a:t>The executed SQL query SELECT MIN(Date) as 'First Successful Landing'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is designed to find the earliest date on which SpaceX achieved a successful landing on a ground pad.</a:t>
            </a:r>
          </a:p>
          <a:p>
            <a:pPr>
              <a:lnSpc>
                <a:spcPct val="100000"/>
              </a:lnSpc>
              <a:spcBef>
                <a:spcPts val="1400"/>
              </a:spcBef>
            </a:pPr>
            <a:r>
              <a:rPr lang="en-US" sz="2200" dirty="0">
                <a:solidFill>
                  <a:schemeClr val="accent3">
                    <a:lumMod val="25000"/>
                  </a:schemeClr>
                </a:solidFill>
                <a:latin typeface="Abadi" panose="020B0604020104020204" pitchFamily="34" charset="0"/>
              </a:rPr>
              <a:t>The query result returned the date 2015-12-22, marking a significant achievement in the field of aerospace. It denotes the first time SpaceX managed to land a booster on solid ground, which is a key step towards their goal of reusability.</a:t>
            </a:r>
          </a:p>
          <a:p>
            <a:pPr>
              <a:lnSpc>
                <a:spcPct val="100000"/>
              </a:lnSpc>
              <a:spcBef>
                <a:spcPts val="1400"/>
              </a:spcBef>
            </a:pPr>
            <a:r>
              <a:rPr lang="en-US" sz="2200" dirty="0">
                <a:solidFill>
                  <a:schemeClr val="accent3">
                    <a:lumMod val="25000"/>
                  </a:schemeClr>
                </a:solidFill>
                <a:latin typeface="Abadi" panose="020B0604020104020204" pitchFamily="34" charset="0"/>
              </a:rPr>
              <a:t>This event not only demonstrated technical prowess but also paved the way for more economical space flight, as reusable boosters significantly reduce the cost of launches.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114C29D-4388-2E91-3DED-3AB6A221D9A9}"/>
              </a:ext>
            </a:extLst>
          </p:cNvPr>
          <p:cNvPicPr>
            <a:picLocks noChangeAspect="1"/>
          </p:cNvPicPr>
          <p:nvPr/>
        </p:nvPicPr>
        <p:blipFill>
          <a:blip r:embed="rId3"/>
          <a:stretch>
            <a:fillRect/>
          </a:stretch>
        </p:blipFill>
        <p:spPr>
          <a:xfrm>
            <a:off x="2532136" y="4464057"/>
            <a:ext cx="6991350" cy="20574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8973"/>
            <a:ext cx="11238376" cy="352165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A </a:t>
            </a:r>
            <a:r>
              <a:rPr lang="en-US" sz="2200" dirty="0">
                <a:solidFill>
                  <a:schemeClr val="accent3">
                    <a:lumMod val="25000"/>
                  </a:schemeClr>
                </a:solidFill>
                <a:latin typeface="Abadi" panose="020B0604020104020204" pitchFamily="34" charset="0"/>
              </a:rPr>
              <a:t>short explanation here :</a:t>
            </a:r>
          </a:p>
          <a:p>
            <a:pPr>
              <a:lnSpc>
                <a:spcPct val="100000"/>
              </a:lnSpc>
              <a:spcBef>
                <a:spcPts val="1400"/>
              </a:spcBef>
            </a:pPr>
            <a:r>
              <a:rPr lang="en-US" sz="2200" dirty="0">
                <a:solidFill>
                  <a:schemeClr val="accent3">
                    <a:lumMod val="25000"/>
                  </a:schemeClr>
                </a:solidFill>
                <a:latin typeface="Abadi" panose="020B0604020104020204" pitchFamily="34" charset="0"/>
              </a:rPr>
              <a:t>The SQL query SELECT Payload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(PAYLOAD_MASS_KG_ &gt; 4000 and PAYLOAD_MASS_KG_ &lt; 6000); was used to identify which SpaceX missions involved a payload mass within the specified range and concluded with a successful landing on a drone ship.</a:t>
            </a:r>
          </a:p>
          <a:p>
            <a:pPr>
              <a:lnSpc>
                <a:spcPct val="100000"/>
              </a:lnSpc>
              <a:spcBef>
                <a:spcPts val="1400"/>
              </a:spcBef>
            </a:pPr>
            <a:r>
              <a:rPr lang="en-US" sz="2200" dirty="0">
                <a:solidFill>
                  <a:schemeClr val="accent3">
                    <a:lumMod val="25000"/>
                  </a:schemeClr>
                </a:solidFill>
                <a:latin typeface="Abadi" panose="020B0604020104020204" pitchFamily="34" charset="0"/>
              </a:rPr>
              <a:t>The query results listed the payloads: JCSAT-14, JCSAT-16, SES-10, and SES-11/</a:t>
            </a:r>
            <a:r>
              <a:rPr lang="en-US" sz="2200" dirty="0" err="1">
                <a:solidFill>
                  <a:schemeClr val="accent3">
                    <a:lumMod val="25000"/>
                  </a:schemeClr>
                </a:solidFill>
                <a:latin typeface="Abadi" panose="020B0604020104020204" pitchFamily="34" charset="0"/>
              </a:rPr>
              <a:t>Echostar</a:t>
            </a:r>
            <a:r>
              <a:rPr lang="en-US" sz="2200" dirty="0">
                <a:solidFill>
                  <a:schemeClr val="accent3">
                    <a:lumMod val="25000"/>
                  </a:schemeClr>
                </a:solidFill>
                <a:latin typeface="Abadi" panose="020B0604020104020204" pitchFamily="34" charset="0"/>
              </a:rPr>
              <a:t> 105, indicating the specific missions where the booster not only carried a significant payload but also achieved a successful landing at sea.</a:t>
            </a:r>
          </a:p>
          <a:p>
            <a:pPr>
              <a:lnSpc>
                <a:spcPct val="100000"/>
              </a:lnSpc>
              <a:spcBef>
                <a:spcPts val="1400"/>
              </a:spcBef>
            </a:pPr>
            <a:r>
              <a:rPr lang="en-US" sz="2200" dirty="0">
                <a:solidFill>
                  <a:schemeClr val="accent3">
                    <a:lumMod val="25000"/>
                  </a:schemeClr>
                </a:solidFill>
                <a:latin typeface="Abadi" panose="020B0604020104020204" pitchFamily="34" charset="0"/>
              </a:rPr>
              <a:t>These results underscore SpaceX's capability to recover boosters even under challenging conditions with heavy payloads, marking a significant step towards their goal of reusability and cost reduction in space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52D1D54-7760-B827-4762-9D85250F1DFF}"/>
              </a:ext>
            </a:extLst>
          </p:cNvPr>
          <p:cNvPicPr>
            <a:picLocks noChangeAspect="1"/>
          </p:cNvPicPr>
          <p:nvPr/>
        </p:nvPicPr>
        <p:blipFill>
          <a:blip r:embed="rId3"/>
          <a:stretch>
            <a:fillRect/>
          </a:stretch>
        </p:blipFill>
        <p:spPr>
          <a:xfrm>
            <a:off x="2852199" y="5011902"/>
            <a:ext cx="6351223" cy="17624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1007"/>
            <a:ext cx="9745589" cy="3722206"/>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The SQL query executed was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as </a:t>
            </a:r>
            <a:r>
              <a:rPr lang="en-US" sz="2200" dirty="0" err="1">
                <a:solidFill>
                  <a:schemeClr val="accent3">
                    <a:lumMod val="25000"/>
                  </a:schemeClr>
                </a:solidFill>
                <a:latin typeface="Abadi" panose="020B0604020104020204" pitchFamily="34" charset="0"/>
              </a:rPr>
              <a:t>total_number</a:t>
            </a:r>
            <a:r>
              <a:rPr lang="en-US" sz="2200" dirty="0">
                <a:solidFill>
                  <a:schemeClr val="accent3">
                    <a:lumMod val="25000"/>
                  </a:schemeClr>
                </a:solidFill>
                <a:latin typeface="Abadi" panose="020B0604020104020204" pitchFamily="34" charset="0"/>
              </a:rPr>
              <a:t> FROM SPACEXTBL GROUP BY MISSION_OUTCOME; to count the number of times each mission outcome occurred.</a:t>
            </a:r>
          </a:p>
          <a:p>
            <a:pPr>
              <a:lnSpc>
                <a:spcPct val="100000"/>
              </a:lnSpc>
              <a:spcBef>
                <a:spcPts val="1400"/>
              </a:spcBef>
            </a:pPr>
            <a:r>
              <a:rPr lang="en-US" sz="2200" dirty="0">
                <a:solidFill>
                  <a:schemeClr val="accent3">
                    <a:lumMod val="25000"/>
                  </a:schemeClr>
                </a:solidFill>
                <a:latin typeface="Abadi" panose="020B0604020104020204" pitchFamily="34" charset="0"/>
              </a:rPr>
              <a:t>According to the query results, there were 98 successful missions, one failure during flight, one mission with unclear payload status, and an additional entry that also states 'Success'. This discrepancy could be due to an input error or missing context in the data.</a:t>
            </a:r>
          </a:p>
          <a:p>
            <a:pPr>
              <a:lnSpc>
                <a:spcPct val="100000"/>
              </a:lnSpc>
              <a:spcBef>
                <a:spcPts val="1400"/>
              </a:spcBef>
            </a:pPr>
            <a:r>
              <a:rPr lang="en-US" sz="2200" dirty="0">
                <a:solidFill>
                  <a:schemeClr val="accent3">
                    <a:lumMod val="25000"/>
                  </a:schemeClr>
                </a:solidFill>
                <a:latin typeface="Abadi" panose="020B0604020104020204" pitchFamily="34" charset="0"/>
              </a:rPr>
              <a:t>This information highlights SpaceX's high success rate and provides a quantitative measure of mission outcomes, which is critical for evaluating the company's performance and reliability.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4743B96-33B4-9F4E-7CD3-CAD6EE43E807}"/>
              </a:ext>
            </a:extLst>
          </p:cNvPr>
          <p:cNvPicPr>
            <a:picLocks noChangeAspect="1"/>
          </p:cNvPicPr>
          <p:nvPr/>
        </p:nvPicPr>
        <p:blipFill>
          <a:blip r:embed="rId3"/>
          <a:stretch>
            <a:fillRect/>
          </a:stretch>
        </p:blipFill>
        <p:spPr>
          <a:xfrm>
            <a:off x="3291703" y="4847422"/>
            <a:ext cx="4999235" cy="196374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7673" y="1288973"/>
            <a:ext cx="7169730" cy="4887990"/>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short explanation here: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executed SQL query identifies the booster versions that have transported the heaviest payloads, highlighting the capacity of different booster iterations.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SELECT statement with the subquery (SELECT MAX(PAYLOAD_MASS_KG) FROM SPACEXTBL) retrieves the maximum payload mass from the dataset.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main query SELECT BOOSTER_VERSION FROM SPACEXTBL WHERE PAYLOAD_MASS_KG = uses the result of the subquery to find all instances where the payload mass matches this maximum value.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data can be crucial for assessing the performance capabilities of various SpaceX boosters and their improvements over time. It also serves as an indicator of the company's progress in increasing its payload capacity to meet more demanding space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335D727-33AE-D3BD-24D1-47CC54BB6105}"/>
              </a:ext>
            </a:extLst>
          </p:cNvPr>
          <p:cNvPicPr>
            <a:picLocks noChangeAspect="1"/>
          </p:cNvPicPr>
          <p:nvPr/>
        </p:nvPicPr>
        <p:blipFill>
          <a:blip r:embed="rId3"/>
          <a:stretch>
            <a:fillRect/>
          </a:stretch>
        </p:blipFill>
        <p:spPr>
          <a:xfrm>
            <a:off x="7326216" y="2710149"/>
            <a:ext cx="4588111" cy="333080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44906"/>
            <a:ext cx="5325990" cy="4932057"/>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a:rPr>
              <a:t>A short explanation : </a:t>
            </a:r>
          </a:p>
          <a:p>
            <a:pPr>
              <a:lnSpc>
                <a:spcPct val="100000"/>
              </a:lnSpc>
              <a:spcBef>
                <a:spcPts val="1400"/>
              </a:spcBef>
            </a:pPr>
            <a:r>
              <a:rPr lang="en-US" dirty="0">
                <a:solidFill>
                  <a:schemeClr val="accent3">
                    <a:lumMod val="25000"/>
                  </a:schemeClr>
                </a:solidFill>
                <a:latin typeface="Abadi"/>
              </a:rPr>
              <a:t>The slide shows the SQL command used to retrieve data for the year 2015 where the landing outcome was a failure on the drone ship.</a:t>
            </a:r>
          </a:p>
          <a:p>
            <a:pPr>
              <a:lnSpc>
                <a:spcPct val="100000"/>
              </a:lnSpc>
              <a:spcBef>
                <a:spcPts val="1400"/>
              </a:spcBef>
            </a:pPr>
            <a:r>
              <a:rPr lang="en-US" dirty="0">
                <a:solidFill>
                  <a:schemeClr val="accent3">
                    <a:lumMod val="25000"/>
                  </a:schemeClr>
                </a:solidFill>
                <a:latin typeface="Abadi"/>
              </a:rPr>
              <a:t>The </a:t>
            </a:r>
            <a:r>
              <a:rPr lang="en-US" dirty="0" err="1">
                <a:solidFill>
                  <a:schemeClr val="accent3">
                    <a:lumMod val="25000"/>
                  </a:schemeClr>
                </a:solidFill>
                <a:latin typeface="Abadi"/>
              </a:rPr>
              <a:t>substr</a:t>
            </a:r>
            <a:r>
              <a:rPr lang="en-US" dirty="0">
                <a:solidFill>
                  <a:schemeClr val="accent3">
                    <a:lumMod val="25000"/>
                  </a:schemeClr>
                </a:solidFill>
                <a:latin typeface="Abadi"/>
              </a:rPr>
              <a:t> function is employed to filter records based on the month and year extracted from the date column.</a:t>
            </a:r>
          </a:p>
          <a:p>
            <a:pPr>
              <a:lnSpc>
                <a:spcPct val="100000"/>
              </a:lnSpc>
              <a:spcBef>
                <a:spcPts val="1400"/>
              </a:spcBef>
            </a:pPr>
            <a:r>
              <a:rPr lang="en-US" dirty="0">
                <a:solidFill>
                  <a:schemeClr val="accent3">
                    <a:lumMod val="25000"/>
                  </a:schemeClr>
                </a:solidFill>
                <a:latin typeface="Abadi"/>
              </a:rPr>
              <a:t>The results listed are ordered by date and display the month (as '01' for January, '04' for April), booster version, launch site, and the outcome of the landing.</a:t>
            </a:r>
          </a:p>
          <a:p>
            <a:pPr>
              <a:lnSpc>
                <a:spcPct val="100000"/>
              </a:lnSpc>
              <a:spcBef>
                <a:spcPts val="1400"/>
              </a:spcBef>
            </a:pPr>
            <a:r>
              <a:rPr lang="en-US" dirty="0">
                <a:solidFill>
                  <a:schemeClr val="accent3">
                    <a:lumMod val="25000"/>
                  </a:schemeClr>
                </a:solidFill>
                <a:latin typeface="Abadi"/>
              </a:rPr>
              <a:t>This information is valuable for evaluating the performance of SpaceX landings over a given period, allowing for analysis of failure rates and identification of potential patterns or issues specific to certain times of the year or booster versions.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8BB054-6E49-E848-CE22-C14439EB406E}"/>
              </a:ext>
            </a:extLst>
          </p:cNvPr>
          <p:cNvPicPr>
            <a:picLocks noChangeAspect="1"/>
          </p:cNvPicPr>
          <p:nvPr/>
        </p:nvPicPr>
        <p:blipFill>
          <a:blip r:embed="rId3"/>
          <a:stretch>
            <a:fillRect/>
          </a:stretch>
        </p:blipFill>
        <p:spPr>
          <a:xfrm>
            <a:off x="6291428" y="1244906"/>
            <a:ext cx="5900572" cy="286438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0328"/>
            <a:ext cx="10660741" cy="4505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q"/>
            </a:pPr>
            <a:r>
              <a:rPr lang="en-US" sz="2200" b="1" dirty="0">
                <a:solidFill>
                  <a:schemeClr val="accent3">
                    <a:lumMod val="25000"/>
                  </a:schemeClr>
                </a:solidFill>
                <a:latin typeface="+mn-lt"/>
              </a:rPr>
              <a:t>Project Background and Context:</a:t>
            </a:r>
          </a:p>
          <a:p>
            <a:pPr>
              <a:spcBef>
                <a:spcPts val="1400"/>
              </a:spcBef>
            </a:pPr>
            <a:r>
              <a:rPr lang="en-US" sz="2200" dirty="0">
                <a:solidFill>
                  <a:schemeClr val="accent3">
                    <a:lumMod val="25000"/>
                  </a:schemeClr>
                </a:solidFill>
                <a:latin typeface="+mn-lt"/>
              </a:rPr>
              <a:t>The evolution of commercial spaceflight has made access to space more affordable.</a:t>
            </a:r>
          </a:p>
          <a:p>
            <a:pPr>
              <a:spcBef>
                <a:spcPts val="1400"/>
              </a:spcBef>
            </a:pPr>
            <a:r>
              <a:rPr lang="en-US" sz="2200" dirty="0">
                <a:solidFill>
                  <a:schemeClr val="accent3">
                    <a:lumMod val="25000"/>
                  </a:schemeClr>
                </a:solidFill>
                <a:latin typeface="+mn-lt"/>
              </a:rPr>
              <a:t>SpaceX has led the industry with cost-effective launches, primarily due to their reusable rocket technology.</a:t>
            </a:r>
          </a:p>
          <a:p>
            <a:pPr>
              <a:spcBef>
                <a:spcPts val="1400"/>
              </a:spcBef>
            </a:pPr>
            <a:r>
              <a:rPr lang="en-US" sz="2200" dirty="0">
                <a:solidFill>
                  <a:schemeClr val="accent3">
                    <a:lumMod val="25000"/>
                  </a:schemeClr>
                </a:solidFill>
                <a:latin typeface="+mn-lt"/>
              </a:rPr>
              <a:t>In this project, we analyze SpaceX Falcon 9 launch data to gain insights into launch costs and success factors.</a:t>
            </a:r>
          </a:p>
          <a:p>
            <a:pPr>
              <a:spcBef>
                <a:spcPts val="1400"/>
              </a:spcBef>
              <a:buFont typeface="Wingdings" panose="05000000000000000000" pitchFamily="2" charset="2"/>
              <a:buChar char="q"/>
            </a:pPr>
            <a:r>
              <a:rPr lang="en-US" sz="2200" b="1" dirty="0">
                <a:solidFill>
                  <a:schemeClr val="accent3">
                    <a:lumMod val="25000"/>
                  </a:schemeClr>
                </a:solidFill>
                <a:latin typeface="+mn-lt"/>
              </a:rPr>
              <a:t>Problems to Address:</a:t>
            </a:r>
          </a:p>
          <a:p>
            <a:pPr>
              <a:spcBef>
                <a:spcPts val="1400"/>
              </a:spcBef>
            </a:pPr>
            <a:r>
              <a:rPr lang="en-US" sz="2200" dirty="0">
                <a:solidFill>
                  <a:schemeClr val="accent3">
                    <a:lumMod val="25000"/>
                  </a:schemeClr>
                </a:solidFill>
                <a:latin typeface="+mn-lt"/>
              </a:rPr>
              <a:t>What factors contribute to the successful landing and reuse of Falcon 9's first stage?</a:t>
            </a:r>
          </a:p>
          <a:p>
            <a:pPr>
              <a:spcBef>
                <a:spcPts val="1400"/>
              </a:spcBef>
            </a:pPr>
            <a:r>
              <a:rPr lang="en-US" sz="2200" dirty="0">
                <a:solidFill>
                  <a:schemeClr val="accent3">
                    <a:lumMod val="25000"/>
                  </a:schemeClr>
                </a:solidFill>
                <a:latin typeface="+mn-lt"/>
              </a:rPr>
              <a:t>How does payload mass affect launch outcomes and costs?</a:t>
            </a:r>
          </a:p>
          <a:p>
            <a:pPr>
              <a:spcBef>
                <a:spcPts val="1400"/>
              </a:spcBef>
            </a:pPr>
            <a:r>
              <a:rPr lang="en-US" sz="2200" dirty="0">
                <a:solidFill>
                  <a:schemeClr val="accent3">
                    <a:lumMod val="25000"/>
                  </a:schemeClr>
                </a:solidFill>
                <a:latin typeface="+mn-lt"/>
              </a:rPr>
              <a:t>Can we predict the likelihood of a first stage landing based on historical launch data?</a:t>
            </a:r>
          </a:p>
        </p:txBody>
      </p:sp>
    </p:spTree>
    <p:extLst>
      <p:ext uri="{BB962C8B-B14F-4D97-AF65-F5344CB8AC3E}">
        <p14:creationId xmlns:p14="http://schemas.microsoft.com/office/powerpoint/2010/main" val="2560061391"/>
      </p:ext>
    </p:extLst>
  </p:cSld>
  <p:clrMapOvr>
    <a:masterClrMapping/>
  </p:clrMapOvr>
  <mc:AlternateContent xmlns:mc="http://schemas.openxmlformats.org/markup-compatibility/2006" xmlns:p14="http://schemas.microsoft.com/office/powerpoint/2010/main">
    <mc:Choice Requires="p14">
      <p:transition spd="slow" p14:dur="2000" advTm="941"/>
    </mc:Choice>
    <mc:Fallback xmlns="">
      <p:transition spd="slow" advTm="94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7957"/>
            <a:ext cx="9745589" cy="489900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short explanation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SQL task to count and sort SpaceX landing outcomes from June 4, 2010, to March 20, 2017. The first SQL command is incorrect as it does not provide the desired ranking. The second query correctly ranks landing outcomes by their count in descending order.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11C36F2-8326-A9E6-B4E3-750AB5AC368B}"/>
              </a:ext>
            </a:extLst>
          </p:cNvPr>
          <p:cNvPicPr>
            <a:picLocks noChangeAspect="1"/>
          </p:cNvPicPr>
          <p:nvPr/>
        </p:nvPicPr>
        <p:blipFill>
          <a:blip r:embed="rId3"/>
          <a:stretch>
            <a:fillRect/>
          </a:stretch>
        </p:blipFill>
        <p:spPr>
          <a:xfrm>
            <a:off x="273624" y="3338110"/>
            <a:ext cx="10738360" cy="34035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4573" y="1277957"/>
            <a:ext cx="11688897" cy="13881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Markers show the locations like "VAFB SLC 4E" and "CCAFS SLC 40", indicating Vandenberg Air Force Base and Cape Canaveral Air Force Station respectively. These sites are strategically positioned along the coast for safety and trajectory benefits, with proximity to the equator for certain launches.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Overview of Key Launch Sites in the United States</a:t>
            </a:r>
          </a:p>
        </p:txBody>
      </p:sp>
      <p:pic>
        <p:nvPicPr>
          <p:cNvPr id="4" name="Picture 3">
            <a:extLst>
              <a:ext uri="{FF2B5EF4-FFF2-40B4-BE49-F238E27FC236}">
                <a16:creationId xmlns:a16="http://schemas.microsoft.com/office/drawing/2014/main" id="{D0795283-6C74-0FBE-2EF5-0109C925EDCF}"/>
              </a:ext>
            </a:extLst>
          </p:cNvPr>
          <p:cNvPicPr>
            <a:picLocks noChangeAspect="1"/>
          </p:cNvPicPr>
          <p:nvPr/>
        </p:nvPicPr>
        <p:blipFill>
          <a:blip r:embed="rId3"/>
          <a:stretch>
            <a:fillRect/>
          </a:stretch>
        </p:blipFill>
        <p:spPr>
          <a:xfrm>
            <a:off x="770011" y="2456901"/>
            <a:ext cx="8539162" cy="3769491"/>
          </a:xfrm>
          <a:prstGeom prst="rect">
            <a:avLst/>
          </a:prstGeom>
        </p:spPr>
      </p:pic>
    </p:spTree>
    <p:extLst>
      <p:ext uri="{BB962C8B-B14F-4D97-AF65-F5344CB8AC3E}">
        <p14:creationId xmlns:p14="http://schemas.microsoft.com/office/powerpoint/2010/main" val="4286782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77957"/>
            <a:ext cx="9745589" cy="489900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Site Of Florida:</a:t>
            </a:r>
          </a:p>
          <a:p>
            <a:pPr>
              <a:lnSpc>
                <a:spcPct val="100000"/>
              </a:lnSpc>
              <a:spcBef>
                <a:spcPts val="1400"/>
              </a:spcBef>
            </a:pPr>
            <a:r>
              <a:rPr lang="en-US" sz="2200" dirty="0">
                <a:solidFill>
                  <a:schemeClr val="accent3">
                    <a:lumMod val="25000"/>
                  </a:schemeClr>
                </a:solidFill>
                <a:latin typeface="Abadi"/>
              </a:rPr>
              <a:t>On the East Coast of Florida, the launch site at KSC LC-39A exhibits a higher success rate relative to that of CCAFS SLC-40 and CCAFS LC-40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Analysis of Launch Outcomes at Key Sites</a:t>
            </a:r>
          </a:p>
        </p:txBody>
      </p:sp>
      <p:pic>
        <p:nvPicPr>
          <p:cNvPr id="4" name="Picture 3">
            <a:extLst>
              <a:ext uri="{FF2B5EF4-FFF2-40B4-BE49-F238E27FC236}">
                <a16:creationId xmlns:a16="http://schemas.microsoft.com/office/drawing/2014/main" id="{8F7B02B6-D5C8-03F8-B382-FAF0CCAD7234}"/>
              </a:ext>
            </a:extLst>
          </p:cNvPr>
          <p:cNvPicPr>
            <a:picLocks noChangeAspect="1"/>
          </p:cNvPicPr>
          <p:nvPr/>
        </p:nvPicPr>
        <p:blipFill>
          <a:blip r:embed="rId3"/>
          <a:stretch>
            <a:fillRect/>
          </a:stretch>
        </p:blipFill>
        <p:spPr>
          <a:xfrm>
            <a:off x="7976418" y="2959479"/>
            <a:ext cx="3314700" cy="3060623"/>
          </a:xfrm>
          <a:prstGeom prst="rect">
            <a:avLst/>
          </a:prstGeom>
        </p:spPr>
      </p:pic>
      <p:pic>
        <p:nvPicPr>
          <p:cNvPr id="7" name="Picture 6">
            <a:extLst>
              <a:ext uri="{FF2B5EF4-FFF2-40B4-BE49-F238E27FC236}">
                <a16:creationId xmlns:a16="http://schemas.microsoft.com/office/drawing/2014/main" id="{5AE100A3-633B-8D2F-A3DB-B6E7EE8B6CF7}"/>
              </a:ext>
            </a:extLst>
          </p:cNvPr>
          <p:cNvPicPr>
            <a:picLocks noChangeAspect="1"/>
          </p:cNvPicPr>
          <p:nvPr/>
        </p:nvPicPr>
        <p:blipFill>
          <a:blip r:embed="rId4"/>
          <a:stretch>
            <a:fillRect/>
          </a:stretch>
        </p:blipFill>
        <p:spPr>
          <a:xfrm>
            <a:off x="5329237" y="4505627"/>
            <a:ext cx="1533525" cy="1514475"/>
          </a:xfrm>
          <a:prstGeom prst="rect">
            <a:avLst/>
          </a:prstGeom>
        </p:spPr>
      </p:pic>
      <p:pic>
        <p:nvPicPr>
          <p:cNvPr id="10" name="Picture 9">
            <a:extLst>
              <a:ext uri="{FF2B5EF4-FFF2-40B4-BE49-F238E27FC236}">
                <a16:creationId xmlns:a16="http://schemas.microsoft.com/office/drawing/2014/main" id="{DC74DA29-3A65-7F2F-9E31-B6C4F61BE87A}"/>
              </a:ext>
            </a:extLst>
          </p:cNvPr>
          <p:cNvPicPr>
            <a:picLocks noChangeAspect="1"/>
          </p:cNvPicPr>
          <p:nvPr/>
        </p:nvPicPr>
        <p:blipFill>
          <a:blip r:embed="rId5"/>
          <a:stretch>
            <a:fillRect/>
          </a:stretch>
        </p:blipFill>
        <p:spPr>
          <a:xfrm>
            <a:off x="770011" y="3915077"/>
            <a:ext cx="2486025" cy="21050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6271" y="1314252"/>
            <a:ext cx="6808424" cy="469126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side of West Coast / </a:t>
            </a:r>
            <a:r>
              <a:rPr lang="en-US" sz="2200" dirty="0" err="1">
                <a:solidFill>
                  <a:schemeClr val="accent3">
                    <a:lumMod val="25000"/>
                  </a:schemeClr>
                </a:solidFill>
                <a:latin typeface="Abadi"/>
              </a:rPr>
              <a:t>Carlifonia</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On the West Coast in California, the VAFB SLC-4E launch site shows a comparatively lower success rate of 40%, as opposed to the KSC LC-39A launch site on Florida's East Coast.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Comparative Success Rates of West and East Coast Launch Sites</a:t>
            </a:r>
          </a:p>
        </p:txBody>
      </p:sp>
      <p:pic>
        <p:nvPicPr>
          <p:cNvPr id="4" name="Picture 3">
            <a:extLst>
              <a:ext uri="{FF2B5EF4-FFF2-40B4-BE49-F238E27FC236}">
                <a16:creationId xmlns:a16="http://schemas.microsoft.com/office/drawing/2014/main" id="{31208F18-D4C0-085E-44B8-0A2E49A5EA7D}"/>
              </a:ext>
            </a:extLst>
          </p:cNvPr>
          <p:cNvPicPr>
            <a:picLocks noChangeAspect="1"/>
          </p:cNvPicPr>
          <p:nvPr/>
        </p:nvPicPr>
        <p:blipFill>
          <a:blip r:embed="rId3"/>
          <a:stretch>
            <a:fillRect/>
          </a:stretch>
        </p:blipFill>
        <p:spPr>
          <a:xfrm>
            <a:off x="7534389" y="1334311"/>
            <a:ext cx="4657611" cy="46912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leads with a 42% launch success rate, followed by CCAFS LC-40 at 29%, VAFB SLC-4E at 17%, and CCAFS SLC-40 at 13%</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Pie-Chart for launch success count for all sites.</a:t>
            </a:r>
          </a:p>
        </p:txBody>
      </p:sp>
      <p:pic>
        <p:nvPicPr>
          <p:cNvPr id="4" name="Picture 3" descr="A screenshot of a graph&#10;&#10;Description automatically generated">
            <a:extLst>
              <a:ext uri="{FF2B5EF4-FFF2-40B4-BE49-F238E27FC236}">
                <a16:creationId xmlns:a16="http://schemas.microsoft.com/office/drawing/2014/main" id="{FDB2580D-143A-BF51-F06E-BB4D3268C2A8}"/>
              </a:ext>
            </a:extLst>
          </p:cNvPr>
          <p:cNvPicPr>
            <a:picLocks noChangeAspect="1"/>
          </p:cNvPicPr>
          <p:nvPr/>
        </p:nvPicPr>
        <p:blipFill>
          <a:blip r:embed="rId3"/>
          <a:stretch>
            <a:fillRect/>
          </a:stretch>
        </p:blipFill>
        <p:spPr>
          <a:xfrm>
            <a:off x="1934213" y="2731321"/>
            <a:ext cx="7417181" cy="369589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255923"/>
            <a:ext cx="10551583" cy="859316"/>
          </a:xfrm>
          <a:prstGeom prst="rect">
            <a:avLst/>
          </a:prstGeom>
        </p:spPr>
        <p:txBody>
          <a:bodyPr lIns="91440" tIns="45720" rIns="91440" bIns="45720" anchor="t">
            <a:normAutofit lnSpcReduction="10000"/>
          </a:bodyPr>
          <a:lstStyle/>
          <a:p>
            <a:r>
              <a:rPr lang="en-US" dirty="0"/>
              <a:t>Launch site CCAFS LC-40 achieved the second-highest success ratio, with 73% of launches succeeding and 27% failing.</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launch site with 2ndhighest launch success ratio</a:t>
            </a:r>
          </a:p>
        </p:txBody>
      </p:sp>
      <p:pic>
        <p:nvPicPr>
          <p:cNvPr id="4" name="Picture 3">
            <a:extLst>
              <a:ext uri="{FF2B5EF4-FFF2-40B4-BE49-F238E27FC236}">
                <a16:creationId xmlns:a16="http://schemas.microsoft.com/office/drawing/2014/main" id="{272C5C3B-4936-E85D-0B51-5E86787840D9}"/>
              </a:ext>
            </a:extLst>
          </p:cNvPr>
          <p:cNvPicPr>
            <a:picLocks noChangeAspect="1"/>
          </p:cNvPicPr>
          <p:nvPr/>
        </p:nvPicPr>
        <p:blipFill>
          <a:blip r:embed="rId3"/>
          <a:stretch>
            <a:fillRect/>
          </a:stretch>
        </p:blipFill>
        <p:spPr>
          <a:xfrm>
            <a:off x="271462" y="3260993"/>
            <a:ext cx="11649075" cy="359700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Launch site CCAFS LC-40, the booster version FT boasts the highest success rate for payloads exceeding 2000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the all sites</a:t>
            </a:r>
          </a:p>
        </p:txBody>
      </p:sp>
      <p:pic>
        <p:nvPicPr>
          <p:cNvPr id="4" name="Picture 3">
            <a:extLst>
              <a:ext uri="{FF2B5EF4-FFF2-40B4-BE49-F238E27FC236}">
                <a16:creationId xmlns:a16="http://schemas.microsoft.com/office/drawing/2014/main" id="{87E56F4F-3267-917C-1FC6-3147AB5A9788}"/>
              </a:ext>
            </a:extLst>
          </p:cNvPr>
          <p:cNvPicPr>
            <a:picLocks noChangeAspect="1"/>
          </p:cNvPicPr>
          <p:nvPr/>
        </p:nvPicPr>
        <p:blipFill>
          <a:blip r:embed="rId3"/>
          <a:stretch>
            <a:fillRect/>
          </a:stretch>
        </p:blipFill>
        <p:spPr>
          <a:xfrm>
            <a:off x="90487" y="3272814"/>
            <a:ext cx="12011025" cy="28670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mc:AlternateContent xmlns:mc="http://schemas.openxmlformats.org/markup-compatibility/2006" xmlns:p14="http://schemas.microsoft.com/office/powerpoint/2010/main">
    <mc:Choice Requires="p14">
      <p:transition spd="slow" p14:dur="2000" advTm="2875"/>
    </mc:Choice>
    <mc:Fallback xmlns="">
      <p:transition spd="slow" advTm="287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algorithms perform good equally on the test data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They all have the same accuracy 83%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FFB5B3B-9A7A-D232-0509-2BC65C0CB123}"/>
              </a:ext>
            </a:extLst>
          </p:cNvPr>
          <p:cNvPicPr>
            <a:picLocks noChangeAspect="1"/>
          </p:cNvPicPr>
          <p:nvPr/>
        </p:nvPicPr>
        <p:blipFill>
          <a:blip r:embed="rId3"/>
          <a:stretch>
            <a:fillRect/>
          </a:stretch>
        </p:blipFill>
        <p:spPr>
          <a:xfrm>
            <a:off x="6643171" y="1449760"/>
            <a:ext cx="4407148" cy="50762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299990"/>
            <a:ext cx="6269767" cy="501936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best performing model with an explanation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top model.</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negatives: 3 (landed predicted as not landed).</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positives: 3 (not landed predicted as landed).</a:t>
            </a:r>
          </a:p>
          <a:p>
            <a:pPr>
              <a:lnSpc>
                <a:spcPct val="100000"/>
              </a:lnSpc>
              <a:spcBef>
                <a:spcPts val="1400"/>
              </a:spcBef>
            </a:pPr>
            <a:r>
              <a:rPr lang="en-US" sz="2200" dirty="0">
                <a:solidFill>
                  <a:schemeClr val="accent3">
                    <a:lumMod val="25000"/>
                  </a:schemeClr>
                </a:solidFill>
                <a:latin typeface="Abadi" panose="020B0604020104020204" pitchFamily="34" charset="0"/>
              </a:rPr>
              <a:t>True positives/negatives: 12 each (accurate land/not land predictions).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0F5D82E6-5BA2-E0A8-E6DB-3E6DA7E6D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1472609"/>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4091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 launch success rates are observed at KSC LC-39A, indicating operational efficiency.</a:t>
            </a:r>
          </a:p>
          <a:p>
            <a:pPr>
              <a:lnSpc>
                <a:spcPct val="100000"/>
              </a:lnSpc>
              <a:spcBef>
                <a:spcPts val="1400"/>
              </a:spcBef>
            </a:pPr>
            <a:r>
              <a:rPr lang="en-US" sz="2200" dirty="0">
                <a:solidFill>
                  <a:schemeClr val="accent3">
                    <a:lumMod val="25000"/>
                  </a:schemeClr>
                </a:solidFill>
                <a:latin typeface="Abadi" panose="020B0604020104020204" pitchFamily="34" charset="0"/>
              </a:rPr>
              <a:t>CCAFS LC-40 shows a significant success ratio, demonstrating reliability.</a:t>
            </a:r>
          </a:p>
          <a:p>
            <a:pPr>
              <a:lnSpc>
                <a:spcPct val="100000"/>
              </a:lnSpc>
              <a:spcBef>
                <a:spcPts val="1400"/>
              </a:spcBef>
            </a:pPr>
            <a:r>
              <a:rPr lang="en-US" sz="2200" dirty="0">
                <a:solidFill>
                  <a:schemeClr val="accent3">
                    <a:lumMod val="25000"/>
                  </a:schemeClr>
                </a:solidFill>
                <a:latin typeface="Abadi" panose="020B0604020104020204" pitchFamily="34" charset="0"/>
              </a:rPr>
              <a:t>VAFB SLC-4E has a lower success rate, suggesting possible improvements.</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is notably successful for payloads over 2000kg at CCAFS LC-40.</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model indicates balanced prediction capabilities with equal false positives and negatives.</a:t>
            </a:r>
          </a:p>
          <a:p>
            <a:pPr>
              <a:lnSpc>
                <a:spcPct val="100000"/>
              </a:lnSpc>
              <a:spcBef>
                <a:spcPts val="1400"/>
              </a:spcBef>
            </a:pPr>
            <a:r>
              <a:rPr lang="en-US" sz="2200" dirty="0">
                <a:solidFill>
                  <a:schemeClr val="accent3">
                    <a:lumMod val="25000"/>
                  </a:schemeClr>
                </a:solidFill>
                <a:latin typeface="Abadi" panose="020B0604020104020204" pitchFamily="34" charset="0"/>
              </a:rPr>
              <a:t>Data analysis indicates geographical and technical factors influencing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Further optimization and analysis could enhance prediction models and operational success.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Year</a:t>
            </a:r>
            <a:endParaRPr lang="en-US" dirty="0">
              <a:solidFill>
                <a:srgbClr val="0B49CB"/>
              </a:solidFill>
            </a:endParaRPr>
          </a:p>
        </p:txBody>
      </p:sp>
      <p:pic>
        <p:nvPicPr>
          <p:cNvPr id="9218" name="Picture 2">
            <a:extLst>
              <a:ext uri="{FF2B5EF4-FFF2-40B4-BE49-F238E27FC236}">
                <a16:creationId xmlns:a16="http://schemas.microsoft.com/office/drawing/2014/main" id="{823F69B6-C56B-8031-23CB-E5A426EC4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988" y="1432561"/>
            <a:ext cx="5534025" cy="4248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B0CB7E-D39A-CB9D-A454-F7065AE354F1}"/>
              </a:ext>
            </a:extLst>
          </p:cNvPr>
          <p:cNvSpPr txBox="1"/>
          <p:nvPr/>
        </p:nvSpPr>
        <p:spPr>
          <a:xfrm>
            <a:off x="396607" y="6041726"/>
            <a:ext cx="5041765" cy="369332"/>
          </a:xfrm>
          <a:prstGeom prst="rect">
            <a:avLst/>
          </a:prstGeom>
          <a:noFill/>
        </p:spPr>
        <p:txBody>
          <a:bodyPr wrap="none" rtlCol="0">
            <a:spAutoFit/>
          </a:bodyPr>
          <a:lstStyle/>
          <a:p>
            <a:r>
              <a:rPr lang="en-US" dirty="0"/>
              <a:t>The success rate since 2013 kept increasing till 2020</a:t>
            </a:r>
            <a:endParaRPr lang="en-150" dirty="0"/>
          </a:p>
        </p:txBody>
      </p:sp>
    </p:spTree>
    <p:extLst>
      <p:ext uri="{BB962C8B-B14F-4D97-AF65-F5344CB8AC3E}">
        <p14:creationId xmlns:p14="http://schemas.microsoft.com/office/powerpoint/2010/main" val="535666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distance between the </a:t>
            </a:r>
            <a:r>
              <a:rPr lang="en-US" dirty="0" err="1">
                <a:solidFill>
                  <a:srgbClr val="0B49CB"/>
                </a:solidFill>
                <a:latin typeface="Abadi"/>
              </a:rPr>
              <a:t>launche</a:t>
            </a:r>
            <a:r>
              <a:rPr lang="en-US" dirty="0">
                <a:solidFill>
                  <a:srgbClr val="0B49CB"/>
                </a:solidFill>
                <a:latin typeface="Abadi"/>
              </a:rPr>
              <a:t> site and the city of </a:t>
            </a:r>
            <a:r>
              <a:rPr lang="en-US" dirty="0" err="1">
                <a:solidFill>
                  <a:srgbClr val="0B49CB"/>
                </a:solidFill>
                <a:latin typeface="Abadi"/>
              </a:rPr>
              <a:t>melbourne</a:t>
            </a:r>
            <a:endParaRPr lang="en-US" dirty="0">
              <a:solidFill>
                <a:srgbClr val="0B49CB"/>
              </a:solidFill>
              <a:latin typeface="Abadi"/>
            </a:endParaRPr>
          </a:p>
        </p:txBody>
      </p:sp>
      <p:pic>
        <p:nvPicPr>
          <p:cNvPr id="3" name="Picture 2">
            <a:extLst>
              <a:ext uri="{FF2B5EF4-FFF2-40B4-BE49-F238E27FC236}">
                <a16:creationId xmlns:a16="http://schemas.microsoft.com/office/drawing/2014/main" id="{7B57E323-A999-1760-8159-318BFB4B7193}"/>
              </a:ext>
            </a:extLst>
          </p:cNvPr>
          <p:cNvPicPr>
            <a:picLocks noChangeAspect="1"/>
          </p:cNvPicPr>
          <p:nvPr/>
        </p:nvPicPr>
        <p:blipFill>
          <a:blip r:embed="rId4"/>
          <a:stretch>
            <a:fillRect/>
          </a:stretch>
        </p:blipFill>
        <p:spPr>
          <a:xfrm>
            <a:off x="2460477" y="1409044"/>
            <a:ext cx="7271046" cy="5310593"/>
          </a:xfrm>
          <a:prstGeom prst="rect">
            <a:avLst/>
          </a:prstGeom>
        </p:spPr>
      </p:pic>
    </p:spTree>
    <p:extLst>
      <p:ext uri="{BB962C8B-B14F-4D97-AF65-F5344CB8AC3E}">
        <p14:creationId xmlns:p14="http://schemas.microsoft.com/office/powerpoint/2010/main" val="3313073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9142"/>
            <a:ext cx="10104817" cy="539354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1600" b="1" i="1" dirty="0">
                <a:solidFill>
                  <a:schemeClr val="tx1"/>
                </a:solidFill>
                <a:effectLst/>
                <a:latin typeface="Söhne"/>
              </a:rPr>
              <a:t>Data Collection Methodology:</a:t>
            </a:r>
          </a:p>
          <a:p>
            <a:pPr algn="l">
              <a:buFont typeface="Arial" panose="020B0604020202020204" pitchFamily="34" charset="0"/>
              <a:buChar char="•"/>
            </a:pPr>
            <a:r>
              <a:rPr lang="en-US" sz="1600" b="0" i="0" dirty="0">
                <a:solidFill>
                  <a:schemeClr val="tx1"/>
                </a:solidFill>
                <a:effectLst/>
                <a:latin typeface="Söhne"/>
              </a:rPr>
              <a:t>Utilized </a:t>
            </a:r>
            <a:r>
              <a:rPr lang="en-US" sz="1600" b="1" i="0" dirty="0">
                <a:solidFill>
                  <a:schemeClr val="tx1"/>
                </a:solidFill>
                <a:effectLst/>
                <a:latin typeface="Söhne"/>
              </a:rPr>
              <a:t>SpaceX REST API</a:t>
            </a:r>
            <a:r>
              <a:rPr lang="en-US" sz="1600" b="0" i="0" dirty="0">
                <a:solidFill>
                  <a:schemeClr val="tx1"/>
                </a:solidFill>
                <a:effectLst/>
                <a:latin typeface="Söhne"/>
              </a:rPr>
              <a:t> for launch data.</a:t>
            </a:r>
          </a:p>
          <a:p>
            <a:pPr algn="l">
              <a:buFont typeface="Arial" panose="020B0604020202020204" pitchFamily="34" charset="0"/>
              <a:buChar char="•"/>
            </a:pPr>
            <a:r>
              <a:rPr lang="en-US" sz="1600" b="0" i="0" dirty="0">
                <a:solidFill>
                  <a:schemeClr val="tx1"/>
                </a:solidFill>
                <a:effectLst/>
                <a:latin typeface="Söhne"/>
              </a:rPr>
              <a:t>Web scraping with </a:t>
            </a:r>
            <a:r>
              <a:rPr lang="en-US" sz="1600" b="1" i="0" dirty="0">
                <a:solidFill>
                  <a:schemeClr val="tx1"/>
                </a:solidFill>
                <a:effectLst/>
                <a:latin typeface="Söhne"/>
              </a:rPr>
              <a:t>Python's </a:t>
            </a:r>
            <a:r>
              <a:rPr lang="en-US" sz="1600" b="1" i="0" dirty="0" err="1">
                <a:solidFill>
                  <a:schemeClr val="tx1"/>
                </a:solidFill>
                <a:effectLst/>
                <a:latin typeface="Söhne"/>
              </a:rPr>
              <a:t>BeautifulSoup</a:t>
            </a:r>
            <a:r>
              <a:rPr lang="en-US" sz="1600" b="0" i="0" dirty="0">
                <a:solidFill>
                  <a:schemeClr val="tx1"/>
                </a:solidFill>
                <a:effectLst/>
                <a:latin typeface="Söhne"/>
              </a:rPr>
              <a:t> for additional records.</a:t>
            </a:r>
          </a:p>
          <a:p>
            <a:pPr marL="0" indent="0" algn="l">
              <a:buNone/>
            </a:pPr>
            <a:r>
              <a:rPr lang="en-US" sz="1600" b="1" i="0" dirty="0">
                <a:solidFill>
                  <a:schemeClr val="tx1"/>
                </a:solidFill>
                <a:effectLst/>
                <a:latin typeface="Söhne"/>
              </a:rPr>
              <a:t>Data Wrangling:</a:t>
            </a:r>
          </a:p>
          <a:p>
            <a:pPr algn="l">
              <a:buFont typeface="Arial" panose="020B0604020202020204" pitchFamily="34" charset="0"/>
              <a:buChar char="•"/>
            </a:pPr>
            <a:r>
              <a:rPr lang="en-US" sz="1600" b="0" i="0" dirty="0">
                <a:solidFill>
                  <a:schemeClr val="tx1"/>
                </a:solidFill>
                <a:effectLst/>
                <a:latin typeface="Söhne"/>
              </a:rPr>
              <a:t>Cleaned and formatted data to ensure quality and consistency.</a:t>
            </a:r>
          </a:p>
          <a:p>
            <a:pPr algn="l">
              <a:buFont typeface="Arial" panose="020B0604020202020204" pitchFamily="34" charset="0"/>
              <a:buChar char="•"/>
            </a:pPr>
            <a:r>
              <a:rPr lang="en-US" sz="1600" b="0" i="0" dirty="0">
                <a:solidFill>
                  <a:schemeClr val="tx1"/>
                </a:solidFill>
                <a:effectLst/>
                <a:latin typeface="Söhne"/>
              </a:rPr>
              <a:t>Imputed missing values, particularly for </a:t>
            </a:r>
            <a:r>
              <a:rPr lang="en-US" sz="1600" b="1" i="0" dirty="0">
                <a:solidFill>
                  <a:schemeClr val="tx1"/>
                </a:solidFill>
                <a:effectLst/>
                <a:latin typeface="Söhne"/>
              </a:rPr>
              <a:t>Payload Mass</a:t>
            </a:r>
            <a:r>
              <a:rPr lang="en-US" sz="1600" b="0" i="0" dirty="0">
                <a:solidFill>
                  <a:schemeClr val="tx1"/>
                </a:solidFill>
                <a:effectLst/>
                <a:latin typeface="Söhne"/>
              </a:rPr>
              <a:t>.</a:t>
            </a:r>
          </a:p>
          <a:p>
            <a:pPr marL="0" indent="0" algn="l">
              <a:buNone/>
            </a:pPr>
            <a:r>
              <a:rPr lang="en-US" sz="1600" b="1" i="0" dirty="0">
                <a:solidFill>
                  <a:schemeClr val="tx1"/>
                </a:solidFill>
                <a:effectLst/>
                <a:latin typeface="Söhne"/>
              </a:rPr>
              <a:t>Exploratory Data Analysis (EDA):</a:t>
            </a:r>
          </a:p>
          <a:p>
            <a:pPr algn="l">
              <a:buFont typeface="Arial" panose="020B0604020202020204" pitchFamily="34" charset="0"/>
              <a:buChar char="•"/>
            </a:pPr>
            <a:r>
              <a:rPr lang="en-US" sz="1600" b="0" i="0" dirty="0">
                <a:solidFill>
                  <a:schemeClr val="tx1"/>
                </a:solidFill>
                <a:effectLst/>
                <a:latin typeface="Söhne"/>
              </a:rPr>
              <a:t>Analyzed datasets using </a:t>
            </a:r>
            <a:r>
              <a:rPr lang="en-US" sz="1600" b="1" i="0" dirty="0">
                <a:solidFill>
                  <a:schemeClr val="tx1"/>
                </a:solidFill>
                <a:effectLst/>
                <a:latin typeface="Söhne"/>
              </a:rPr>
              <a:t>SQL</a:t>
            </a:r>
            <a:r>
              <a:rPr lang="en-US" sz="1600" b="0" i="0" dirty="0">
                <a:solidFill>
                  <a:schemeClr val="tx1"/>
                </a:solidFill>
                <a:effectLst/>
                <a:latin typeface="Söhne"/>
              </a:rPr>
              <a:t> for structured insights.</a:t>
            </a:r>
          </a:p>
          <a:p>
            <a:pPr algn="l">
              <a:buFont typeface="Arial" panose="020B0604020202020204" pitchFamily="34" charset="0"/>
              <a:buChar char="•"/>
            </a:pPr>
            <a:r>
              <a:rPr lang="en-US" sz="1600" b="0" i="0" dirty="0">
                <a:solidFill>
                  <a:schemeClr val="tx1"/>
                </a:solidFill>
                <a:effectLst/>
                <a:latin typeface="Söhne"/>
              </a:rPr>
              <a:t>Employed </a:t>
            </a:r>
            <a:r>
              <a:rPr lang="en-US" sz="1600" b="1" i="0" dirty="0">
                <a:solidFill>
                  <a:schemeClr val="tx1"/>
                </a:solidFill>
                <a:effectLst/>
                <a:latin typeface="Söhne"/>
              </a:rPr>
              <a:t>visualization techniques</a:t>
            </a:r>
            <a:r>
              <a:rPr lang="en-US" sz="1600" b="0" i="0" dirty="0">
                <a:solidFill>
                  <a:schemeClr val="tx1"/>
                </a:solidFill>
                <a:effectLst/>
                <a:latin typeface="Söhne"/>
              </a:rPr>
              <a:t> to identify patterns.</a:t>
            </a:r>
          </a:p>
          <a:p>
            <a:pPr marL="0" indent="0" algn="l">
              <a:buNone/>
            </a:pPr>
            <a:r>
              <a:rPr lang="en-US" sz="1600" b="1" i="0" dirty="0">
                <a:solidFill>
                  <a:schemeClr val="tx1"/>
                </a:solidFill>
                <a:effectLst/>
                <a:latin typeface="Söhne"/>
              </a:rPr>
              <a:t>Interactive Visual Analytics:</a:t>
            </a:r>
          </a:p>
          <a:p>
            <a:pPr algn="l">
              <a:buFont typeface="Arial" panose="020B0604020202020204" pitchFamily="34" charset="0"/>
              <a:buChar char="•"/>
            </a:pPr>
            <a:r>
              <a:rPr lang="en-US" sz="1600" b="0" i="0" dirty="0">
                <a:solidFill>
                  <a:schemeClr val="tx1"/>
                </a:solidFill>
                <a:effectLst/>
                <a:latin typeface="Söhne"/>
              </a:rPr>
              <a:t>Created dynamic maps with </a:t>
            </a:r>
            <a:r>
              <a:rPr lang="en-US" sz="1600" b="1" i="0" dirty="0">
                <a:solidFill>
                  <a:schemeClr val="tx1"/>
                </a:solidFill>
                <a:effectLst/>
                <a:latin typeface="Söhne"/>
              </a:rPr>
              <a:t>Folium</a:t>
            </a:r>
            <a:r>
              <a:rPr lang="en-US" sz="1600" b="0" i="0" dirty="0">
                <a:solidFill>
                  <a:schemeClr val="tx1"/>
                </a:solidFill>
                <a:effectLst/>
                <a:latin typeface="Söhne"/>
              </a:rPr>
              <a:t> to display geographic data.</a:t>
            </a:r>
          </a:p>
          <a:p>
            <a:pPr algn="l">
              <a:buFont typeface="Arial" panose="020B0604020202020204" pitchFamily="34" charset="0"/>
              <a:buChar char="•"/>
            </a:pPr>
            <a:r>
              <a:rPr lang="en-US" sz="1600" b="0" i="0" dirty="0">
                <a:solidFill>
                  <a:schemeClr val="tx1"/>
                </a:solidFill>
                <a:effectLst/>
                <a:latin typeface="Söhne"/>
              </a:rPr>
              <a:t>Built interactive dashboards using </a:t>
            </a:r>
            <a:r>
              <a:rPr lang="en-US" sz="1600" b="1" i="0" dirty="0" err="1">
                <a:solidFill>
                  <a:schemeClr val="tx1"/>
                </a:solidFill>
                <a:effectLst/>
                <a:latin typeface="Söhne"/>
              </a:rPr>
              <a:t>Plotly</a:t>
            </a:r>
            <a:r>
              <a:rPr lang="en-US" sz="1600" b="1" i="0" dirty="0">
                <a:solidFill>
                  <a:schemeClr val="tx1"/>
                </a:solidFill>
                <a:effectLst/>
                <a:latin typeface="Söhne"/>
              </a:rPr>
              <a:t> Dash</a:t>
            </a:r>
            <a:r>
              <a:rPr lang="en-US" sz="1600" b="0" i="0" dirty="0">
                <a:solidFill>
                  <a:schemeClr val="tx1"/>
                </a:solidFill>
                <a:effectLst/>
                <a:latin typeface="Söhne"/>
              </a:rPr>
              <a:t> for real-time data interaction.</a:t>
            </a:r>
          </a:p>
          <a:p>
            <a:pPr marL="0" indent="0" algn="l">
              <a:buNone/>
            </a:pPr>
            <a:r>
              <a:rPr lang="en-US" sz="1600" b="1" i="0" dirty="0">
                <a:solidFill>
                  <a:schemeClr val="tx1"/>
                </a:solidFill>
                <a:effectLst/>
                <a:latin typeface="Söhne"/>
              </a:rPr>
              <a:t>Predictive Analysis:</a:t>
            </a:r>
          </a:p>
          <a:p>
            <a:pPr algn="l">
              <a:buFont typeface="Arial" panose="020B0604020202020204" pitchFamily="34" charset="0"/>
              <a:buChar char="•"/>
            </a:pPr>
            <a:r>
              <a:rPr lang="en-US" sz="1600" b="0" i="0" dirty="0">
                <a:solidFill>
                  <a:schemeClr val="tx1"/>
                </a:solidFill>
                <a:effectLst/>
                <a:latin typeface="Söhne"/>
              </a:rPr>
              <a:t>Developed classification models to predict rocket landing success.</a:t>
            </a:r>
          </a:p>
          <a:p>
            <a:pPr algn="l">
              <a:buFont typeface="Arial" panose="020B0604020202020204" pitchFamily="34" charset="0"/>
              <a:buChar char="•"/>
            </a:pPr>
            <a:r>
              <a:rPr lang="en-US" sz="1600" b="0" i="0" dirty="0">
                <a:solidFill>
                  <a:schemeClr val="tx1"/>
                </a:solidFill>
                <a:effectLst/>
                <a:latin typeface="Söhne"/>
              </a:rPr>
              <a:t>Techniques included </a:t>
            </a:r>
            <a:r>
              <a:rPr lang="en-US" sz="1600" b="1" i="0" dirty="0">
                <a:solidFill>
                  <a:schemeClr val="tx1"/>
                </a:solidFill>
                <a:effectLst/>
                <a:latin typeface="Söhne"/>
              </a:rPr>
              <a:t>Logistic Regression</a:t>
            </a:r>
            <a:r>
              <a:rPr lang="en-US" sz="1600" b="0" i="0" dirty="0">
                <a:solidFill>
                  <a:schemeClr val="tx1"/>
                </a:solidFill>
                <a:effectLst/>
                <a:latin typeface="Söhne"/>
              </a:rPr>
              <a:t>, </a:t>
            </a:r>
            <a:r>
              <a:rPr lang="en-US" sz="1600" b="1" i="0" dirty="0">
                <a:solidFill>
                  <a:schemeClr val="tx1"/>
                </a:solidFill>
                <a:effectLst/>
                <a:latin typeface="Söhne"/>
              </a:rPr>
              <a:t>SVM</a:t>
            </a:r>
            <a:r>
              <a:rPr lang="en-US" sz="1600" b="0" i="0" dirty="0">
                <a:solidFill>
                  <a:schemeClr val="tx1"/>
                </a:solidFill>
                <a:effectLst/>
                <a:latin typeface="Söhne"/>
              </a:rPr>
              <a:t>, </a:t>
            </a:r>
            <a:r>
              <a:rPr lang="en-US" sz="1600" b="1" i="0" dirty="0">
                <a:solidFill>
                  <a:schemeClr val="tx1"/>
                </a:solidFill>
                <a:effectLst/>
                <a:latin typeface="Söhne"/>
              </a:rPr>
              <a:t>Decision Trees</a:t>
            </a:r>
            <a:r>
              <a:rPr lang="en-US" sz="1600" b="0" i="0" dirty="0">
                <a:solidFill>
                  <a:schemeClr val="tx1"/>
                </a:solidFill>
                <a:effectLst/>
                <a:latin typeface="Söhne"/>
              </a:rPr>
              <a:t>, and </a:t>
            </a:r>
            <a:r>
              <a:rPr lang="en-US" sz="1600" b="1" i="0" dirty="0">
                <a:solidFill>
                  <a:schemeClr val="tx1"/>
                </a:solidFill>
                <a:effectLst/>
                <a:latin typeface="Söhne"/>
              </a:rPr>
              <a:t>KNN</a:t>
            </a:r>
            <a:r>
              <a:rPr lang="en-US" sz="1600" b="0" i="0" dirty="0">
                <a:solidFill>
                  <a:schemeClr val="tx1"/>
                </a:solidFill>
                <a:effectLst/>
                <a:latin typeface="Söhne"/>
              </a:rPr>
              <a:t>.</a:t>
            </a:r>
          </a:p>
          <a:p>
            <a:pPr marL="0" indent="0" algn="l">
              <a:buNone/>
            </a:pPr>
            <a:r>
              <a:rPr lang="en-US" sz="1600" b="1" i="0" dirty="0">
                <a:solidFill>
                  <a:schemeClr val="tx1"/>
                </a:solidFill>
                <a:effectLst/>
                <a:latin typeface="Söhne"/>
              </a:rPr>
              <a:t>Model Building and Evaluation:</a:t>
            </a:r>
          </a:p>
          <a:p>
            <a:pPr algn="l">
              <a:buFont typeface="Arial" panose="020B0604020202020204" pitchFamily="34" charset="0"/>
              <a:buChar char="•"/>
            </a:pPr>
            <a:r>
              <a:rPr lang="en-US" sz="1600" b="0" i="0" dirty="0">
                <a:solidFill>
                  <a:schemeClr val="tx1"/>
                </a:solidFill>
                <a:effectLst/>
                <a:latin typeface="Söhne"/>
              </a:rPr>
              <a:t>Built models and tuned hyperparameters for optimal performance.</a:t>
            </a:r>
          </a:p>
          <a:p>
            <a:pPr algn="l">
              <a:buFont typeface="Arial" panose="020B0604020202020204" pitchFamily="34" charset="0"/>
              <a:buChar char="•"/>
            </a:pPr>
            <a:r>
              <a:rPr lang="en-US" sz="1600" b="0" i="0" dirty="0">
                <a:solidFill>
                  <a:schemeClr val="tx1"/>
                </a:solidFill>
                <a:effectLst/>
                <a:latin typeface="Söhne"/>
              </a:rPr>
              <a:t>Evaluated models using metrics like </a:t>
            </a:r>
            <a:r>
              <a:rPr lang="en-US" sz="1600" b="1" i="0" dirty="0">
                <a:solidFill>
                  <a:schemeClr val="tx1"/>
                </a:solidFill>
                <a:effectLst/>
                <a:latin typeface="Söhne"/>
              </a:rPr>
              <a:t>accuracy</a:t>
            </a:r>
            <a:r>
              <a:rPr lang="en-US" sz="1600" b="0" i="0" dirty="0">
                <a:solidFill>
                  <a:schemeClr val="tx1"/>
                </a:solidFill>
                <a:effectLst/>
                <a:latin typeface="Söhne"/>
              </a:rPr>
              <a:t>, </a:t>
            </a:r>
            <a:r>
              <a:rPr lang="en-US" sz="1600" b="1" i="0" dirty="0">
                <a:solidFill>
                  <a:schemeClr val="tx1"/>
                </a:solidFill>
                <a:effectLst/>
                <a:latin typeface="Söhne"/>
              </a:rPr>
              <a:t>precision</a:t>
            </a:r>
            <a:r>
              <a:rPr lang="en-US" sz="1600" b="0" i="0" dirty="0">
                <a:solidFill>
                  <a:schemeClr val="tx1"/>
                </a:solidFill>
                <a:effectLst/>
                <a:latin typeface="Söhne"/>
              </a:rPr>
              <a:t>, and </a:t>
            </a:r>
            <a:r>
              <a:rPr lang="en-US" sz="1600" b="1" i="0" dirty="0">
                <a:solidFill>
                  <a:schemeClr val="tx1"/>
                </a:solidFill>
                <a:effectLst/>
                <a:latin typeface="Söhne"/>
              </a:rPr>
              <a:t>recall</a:t>
            </a:r>
            <a:r>
              <a:rPr lang="en-US" sz="1600" b="0" i="0" dirty="0">
                <a:solidFill>
                  <a:schemeClr val="tx1"/>
                </a:solidFill>
                <a:effectLst/>
                <a:latin typeface="Söhne"/>
              </a:rPr>
              <a:t>.</a:t>
            </a:r>
          </a:p>
          <a:p>
            <a:pPr>
              <a:lnSpc>
                <a:spcPct val="100000"/>
              </a:lnSpc>
              <a:spcBef>
                <a:spcPts val="1400"/>
              </a:spcBef>
            </a:pPr>
            <a:endParaRPr lang="en-US" sz="2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973970" cy="4351338"/>
          </a:xfrm>
          <a:prstGeom prst="rect">
            <a:avLst/>
          </a:prstGeom>
        </p:spPr>
        <p:txBody>
          <a:bodyPr/>
          <a:lstStyle/>
          <a:p>
            <a:r>
              <a:rPr lang="en-US" dirty="0"/>
              <a:t>Data was meticulously gathered through a two-pronged approach. Initially, we accessed the SpaceX REST API to retrieve comprehensive launch data, which included detailed information on rockets, payloads, and outcomes.</a:t>
            </a:r>
          </a:p>
          <a:p>
            <a:r>
              <a:rPr lang="en-US" dirty="0"/>
              <a:t>Complementing this, we employed web scraping techniques using Python's </a:t>
            </a:r>
            <a:r>
              <a:rPr lang="en-US" dirty="0" err="1"/>
              <a:t>BeautifulSoup</a:t>
            </a:r>
            <a:r>
              <a:rPr lang="en-US" dirty="0"/>
              <a:t> to extract supplementary launch records from specialized spaceflight databases and Wikipedia.</a:t>
            </a:r>
          </a:p>
          <a:p>
            <a:r>
              <a:rPr lang="en-US" dirty="0"/>
              <a:t>This dual-source strategy ensured a rich dataset, which was then rigorously checked for integrity and completeness to lay a strong foundation for subsequent analysis stages.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sourced via SpaceX REST API, extracting comprehensive launch details.</a:t>
            </a:r>
          </a:p>
          <a:p>
            <a:pPr>
              <a:lnSpc>
                <a:spcPct val="100000"/>
              </a:lnSpc>
              <a:spcBef>
                <a:spcPts val="1400"/>
              </a:spcBef>
            </a:pPr>
            <a:r>
              <a:rPr lang="en-US" sz="2200" dirty="0">
                <a:solidFill>
                  <a:schemeClr val="accent3">
                    <a:lumMod val="25000"/>
                  </a:schemeClr>
                </a:solidFill>
                <a:latin typeface="Abadi" panose="020B0604020104020204" pitchFamily="34" charset="0"/>
              </a:rPr>
              <a:t>API endpoints /launches, /rockets, and /payloads were methodically queried.</a:t>
            </a:r>
          </a:p>
          <a:p>
            <a:pPr>
              <a:lnSpc>
                <a:spcPct val="100000"/>
              </a:lnSpc>
              <a:spcBef>
                <a:spcPts val="1400"/>
              </a:spcBef>
            </a:pPr>
            <a:r>
              <a:rPr lang="en-US" sz="2200" dirty="0">
                <a:solidFill>
                  <a:schemeClr val="accent3">
                    <a:lumMod val="25000"/>
                  </a:schemeClr>
                </a:solidFill>
                <a:latin typeface="Abadi" panose="020B0604020104020204" pitchFamily="34" charset="0"/>
              </a:rPr>
              <a:t>The collection process is detailed in a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available on GitHub for review.</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GitHub URL of the completed SpaceX API calls notebook </a:t>
            </a:r>
            <a:r>
              <a:rPr lang="en-US" sz="2200" dirty="0">
                <a:solidFill>
                  <a:srgbClr val="1C7DDB"/>
                </a:solidFill>
                <a:latin typeface="Abadi" panose="020B0604020104020204" pitchFamily="34" charset="0"/>
              </a:rPr>
              <a:t>(https://github.com/BilalBoudjema/SpaceX_Falcon_9/blob/main/Data%20Collection%20with%20Web%20Scraping/Spacex%20Data%20Collection%20Api.ipynb)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E324788E-B561-E306-AE80-70B7D45AF3E1}"/>
              </a:ext>
            </a:extLst>
          </p:cNvPr>
          <p:cNvPicPr>
            <a:picLocks noChangeAspect="1"/>
          </p:cNvPicPr>
          <p:nvPr/>
        </p:nvPicPr>
        <p:blipFill>
          <a:blip r:embed="rId3"/>
          <a:stretch>
            <a:fillRect/>
          </a:stretch>
        </p:blipFill>
        <p:spPr>
          <a:xfrm>
            <a:off x="5461001" y="2243852"/>
            <a:ext cx="6730999" cy="271373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795799"/>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Leveraged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for targeted web scraping.</a:t>
            </a:r>
          </a:p>
          <a:p>
            <a:pPr>
              <a:lnSpc>
                <a:spcPct val="100000"/>
              </a:lnSpc>
              <a:spcBef>
                <a:spcPts val="1400"/>
              </a:spcBef>
            </a:pPr>
            <a:r>
              <a:rPr lang="en-US" sz="2200" dirty="0">
                <a:solidFill>
                  <a:schemeClr val="accent3">
                    <a:lumMod val="25000"/>
                  </a:schemeClr>
                </a:solidFill>
                <a:latin typeface="Abadi"/>
              </a:rPr>
              <a:t>Extracted Falcon 9 launch data from multiple web sources.</a:t>
            </a:r>
          </a:p>
          <a:p>
            <a:pPr>
              <a:lnSpc>
                <a:spcPct val="100000"/>
              </a:lnSpc>
              <a:spcBef>
                <a:spcPts val="1400"/>
              </a:spcBef>
            </a:pPr>
            <a:r>
              <a:rPr lang="en-US" sz="2200" dirty="0">
                <a:solidFill>
                  <a:schemeClr val="accent3">
                    <a:lumMod val="25000"/>
                  </a:schemeClr>
                </a:solidFill>
                <a:latin typeface="Abadi"/>
              </a:rPr>
              <a:t>Processed and structured data into a clean dataset.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is the GitHub URL of the completed web scraping notebook,</a:t>
            </a:r>
            <a:r>
              <a:rPr lang="en-US" sz="2200" dirty="0">
                <a:solidFill>
                  <a:srgbClr val="1C7DDB"/>
                </a:solidFill>
                <a:latin typeface="Abadi" panose="020B0604020104020204" pitchFamily="34" charset="0"/>
              </a:rPr>
              <a:t> </a:t>
            </a:r>
            <a:r>
              <a:rPr lang="en-US" sz="1200" dirty="0">
                <a:solidFill>
                  <a:srgbClr val="1C7DDB"/>
                </a:solidFill>
              </a:rPr>
              <a:t>(https://github.com/BilalBoudjema/SpaceX_Falcon_9/blob/main/Data%20Collection%20with%20Web%20Scraping/Web%20Scraping.ipynb)</a:t>
            </a:r>
            <a:endParaRPr lang="en-US" sz="12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B6A710A2-7354-B61A-5C6A-229A8B3292F3}"/>
              </a:ext>
            </a:extLst>
          </p:cNvPr>
          <p:cNvPicPr>
            <a:picLocks noChangeAspect="1"/>
          </p:cNvPicPr>
          <p:nvPr/>
        </p:nvPicPr>
        <p:blipFill>
          <a:blip r:embed="rId3"/>
          <a:stretch>
            <a:fillRect/>
          </a:stretch>
        </p:blipFill>
        <p:spPr>
          <a:xfrm>
            <a:off x="5247672" y="1831975"/>
            <a:ext cx="6934200" cy="37719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2129</TotalTime>
  <Words>3529</Words>
  <Application>Microsoft Office PowerPoint</Application>
  <PresentationFormat>Widescreen</PresentationFormat>
  <Paragraphs>298</Paragraphs>
  <Slides>56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Abadi</vt:lpstr>
      <vt:lpstr>Arial</vt:lpstr>
      <vt:lpstr>Calibri</vt:lpstr>
      <vt:lpstr>Calibri Light</vt:lpstr>
      <vt:lpstr>IBM Plex Mono SemiBold</vt:lpstr>
      <vt:lpstr>IBM Plex Mono Text</vt:lpstr>
      <vt:lpstr>Söhne</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Bilal BOUDJEMA</cp:lastModifiedBy>
  <cp:revision>332</cp:revision>
  <dcterms:created xsi:type="dcterms:W3CDTF">2021-04-29T18:58:34Z</dcterms:created>
  <dcterms:modified xsi:type="dcterms:W3CDTF">2024-01-08T02:00:54Z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